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  <p:sldMasterId id="2147483742" r:id="rId3"/>
    <p:sldMasterId id="2147484098" r:id="rId4"/>
    <p:sldMasterId id="2147484230" r:id="rId5"/>
    <p:sldMasterId id="2147484242" r:id="rId6"/>
    <p:sldMasterId id="2147484254" r:id="rId7"/>
  </p:sldMasterIdLst>
  <p:notesMasterIdLst>
    <p:notesMasterId r:id="rId49"/>
  </p:notesMasterIdLst>
  <p:sldIdLst>
    <p:sldId id="288" r:id="rId8"/>
    <p:sldId id="289" r:id="rId9"/>
    <p:sldId id="290" r:id="rId10"/>
    <p:sldId id="310" r:id="rId11"/>
    <p:sldId id="291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2" r:id="rId21"/>
    <p:sldId id="301" r:id="rId22"/>
    <p:sldId id="284" r:id="rId23"/>
    <p:sldId id="285" r:id="rId24"/>
    <p:sldId id="286" r:id="rId25"/>
    <p:sldId id="287" r:id="rId26"/>
    <p:sldId id="256" r:id="rId27"/>
    <p:sldId id="298" r:id="rId28"/>
    <p:sldId id="297" r:id="rId29"/>
    <p:sldId id="257" r:id="rId30"/>
    <p:sldId id="271" r:id="rId31"/>
    <p:sldId id="300" r:id="rId32"/>
    <p:sldId id="307" r:id="rId33"/>
    <p:sldId id="258" r:id="rId34"/>
    <p:sldId id="259" r:id="rId35"/>
    <p:sldId id="265" r:id="rId36"/>
    <p:sldId id="266" r:id="rId37"/>
    <p:sldId id="267" r:id="rId38"/>
    <p:sldId id="268" r:id="rId39"/>
    <p:sldId id="308" r:id="rId40"/>
    <p:sldId id="309" r:id="rId41"/>
    <p:sldId id="269" r:id="rId42"/>
    <p:sldId id="274" r:id="rId43"/>
    <p:sldId id="273" r:id="rId44"/>
    <p:sldId id="270" r:id="rId45"/>
    <p:sldId id="272" r:id="rId46"/>
    <p:sldId id="294" r:id="rId47"/>
    <p:sldId id="30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90" autoAdjust="0"/>
  </p:normalViewPr>
  <p:slideViewPr>
    <p:cSldViewPr>
      <p:cViewPr varScale="1">
        <p:scale>
          <a:sx n="69" d="100"/>
          <a:sy n="69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A79EE-D39C-6B4C-A250-4DBF92E02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0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42C14451-5106-5A4C-8DBE-43B823FF6261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B06A6BD1-CEF6-E64D-B659-C8927B779FB8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8D96A33-BBB9-F949-940F-8B58E1F23F58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BD2A339-0D4E-C345-AAD0-56CE4A78191B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latin typeface="Arial" charset="0"/>
              </a:rPr>
              <a:t>这部电影高呼死亡。“活了”两百年的机器人终于获得“权力“合法地死，使它显得像人一般。如此歪曲了神学论！</a:t>
            </a:r>
            <a:endParaRPr lang="en-SG" altLang="zh-CN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This movie exalts death.  The robot who "lives" 200 years is finally granted the "privilege" to legally die in the end, which is deemed to make him human.  What a twisted theology!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5D041FE-47A3-4D46-A2F9-B18D02EDC67F}" type="slidenum">
              <a:rPr lang="en-US" sz="1200">
                <a:latin typeface="Arial" charset="0"/>
                <a:cs typeface="Arial" charset="0"/>
              </a:rPr>
              <a:pPr eaLnBrk="1" hangingPunct="1"/>
              <a:t>15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A8AE64FD-4C1A-DB48-9B63-D540A0E28982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4D538524-3212-EC49-8A22-47ACA4D5711E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EC3EEC0-347E-3C49-A83F-1BC17AA4F7A1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F4C0D83F-2E4E-A141-9739-96B18023B10B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676EE4A-B923-4D4B-ADD8-85CEE8D3CB89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870ED4CD-0F3B-CC40-8D40-0C1CA687740B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Death is talked about in a flippant way today…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0DAA4854-893D-D149-BA5F-339BCF2CABE5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B13DCA78-5137-A44C-B18D-C70CAFED39FD}" type="slidenum">
              <a:rPr lang="en-US" sz="1200">
                <a:latin typeface="Arial" charset="0"/>
              </a:rPr>
              <a:pPr eaLnBrk="1" hangingPunct="1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FDF0EBA3-E483-484B-9868-A90F96592A7F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zh-CN" altLang="en-US" dirty="0">
                <a:latin typeface="Arial" charset="0"/>
              </a:rPr>
              <a:t>这些观点是早期教会持有的。基本上是天主教炼狱的理论。</a:t>
            </a:r>
            <a:endParaRPr lang="en-SG" altLang="zh-CN" dirty="0">
              <a:latin typeface="Arial" charset="0"/>
            </a:endParaRPr>
          </a:p>
          <a:p>
            <a:pPr algn="just" eaLnBrk="1" hangingPunct="1"/>
            <a:r>
              <a:rPr lang="en-US" dirty="0">
                <a:latin typeface="Arial" charset="0"/>
              </a:rPr>
              <a:t>Here are some views of the intermediate state as held by the early Christian Church.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Which is essentially the Roman Catholic Theory of Purgatory.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26604F67-A9DE-C44F-A7B6-BF843A246B60}" type="slidenum">
              <a:rPr lang="en-US" sz="120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Here are some views of the intermediate state as held by the early Christian Church.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Which is essentially the Roman Catholic Theory of Purgatory.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67021B2D-7B39-3640-A75F-0F9253382423}" type="slidenum">
              <a:rPr lang="en-US" sz="1200">
                <a:latin typeface="Arial" charset="0"/>
              </a:rPr>
              <a:pPr eaLnBrk="1" hangingPunct="1"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charset="0"/>
              </a:rPr>
              <a:t>这些观点是早期教会持有的。基本上是天主教炼狱的理论。</a:t>
            </a:r>
            <a:endParaRPr lang="en-SG" altLang="zh-CN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Here are some views of the intermediate state as held by the early Christian Church.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Which is essentially the Roman Catholic Theory of Purgatory.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2B2D3EE-EB47-B34B-BB6C-30595531F2CE}" type="slidenum">
              <a:rPr lang="en-US" sz="1200">
                <a:latin typeface="Arial" charset="0"/>
              </a:rPr>
              <a:pPr eaLnBrk="1" hangingPunct="1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5F14915B-BE55-F640-82DA-1EE270964CC5}" type="slidenum">
              <a:rPr lang="en-US" sz="1200">
                <a:latin typeface="Arial" charset="0"/>
              </a:rPr>
              <a:pPr eaLnBrk="1" hangingPunct="1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9130AB8A-624E-8E47-A6E4-FFF1163C798E}" type="slidenum">
              <a:rPr lang="en-US" sz="120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Another view: Annihilation of the unbeliever at death. Both soul and physical body..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B0BB77E-B02C-7040-987F-710E1A6F9E3F}" type="slidenum">
              <a:rPr lang="en-US" sz="1200">
                <a:latin typeface="Arial" charset="0"/>
              </a:rPr>
              <a:pPr eaLnBrk="1" hangingPunct="1"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这两段经文粉碎了灵魂睡了的理论。</a:t>
            </a:r>
            <a:endParaRPr lang="en-SG" altLang="zh-CN" dirty="0">
              <a:latin typeface="Arial" charset="0"/>
            </a:endParaRPr>
          </a:p>
          <a:p>
            <a:pPr eaLnBrk="1" hangingPunct="1"/>
            <a:r>
              <a:rPr lang="zh-CN" altLang="en-US" dirty="0">
                <a:latin typeface="Arial" charset="0"/>
              </a:rPr>
              <a:t>人死后肉体和灵魂会分开，而非处在睡觉状态。</a:t>
            </a:r>
            <a:endParaRPr lang="en-SG" altLang="zh-CN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There are 2 verses which destroys the concept of soul sleep even if just taken at face value.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There is a separation of the body and soul after death, and not a state of sleep.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060812F8-8F55-B949-9909-BB83ADB6D93F}" type="slidenum">
              <a:rPr lang="en-US" sz="1200">
                <a:latin typeface="Arial" charset="0"/>
              </a:rPr>
              <a:pPr eaLnBrk="1" hangingPunct="1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Although there is not yet a resurrection of the body for the believer, the believer still consciously enjoys the glorious presence of Christ in paradise while the unbeliever consciously exists in a place of punishment till the resurrection of the unsaved.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DE9A7625-AF37-F74C-90ED-326F4C4663D6}" type="slidenum">
              <a:rPr lang="en-US" sz="1200">
                <a:latin typeface="Arial" charset="0"/>
              </a:rPr>
              <a:pPr eaLnBrk="1" hangingPunct="1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~Queue the evil music~ Now that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altLang="ja-JP" dirty="0">
                <a:latin typeface="Arial" charset="0"/>
              </a:rPr>
              <a:t>s weird. Beautiful, but weird. Here are the proposed specs: 521-feet-high, 104,182 square meters, 382 rooms and over 35 floors. I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altLang="ja-JP" dirty="0">
                <a:latin typeface="Arial" charset="0"/>
              </a:rPr>
              <a:t>m sure the new construction will offer first-class amenities! Who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altLang="ja-JP" dirty="0">
                <a:latin typeface="Arial" charset="0"/>
              </a:rPr>
              <a:t>s on board for a trip to Baku?!  From http://www.4hotels.us/death-star-hotel/</a:t>
            </a:r>
            <a:endParaRPr lang="en-US" dirty="0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83D878F-969E-E041-99C2-A68925B6EBD6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C2ABD-5367-AE4A-AF3E-3EB40198BD5A}" type="slidenum">
              <a:rPr lang="en-US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46C694-57AC-5249-B8E7-DDBF1719474E}" type="slidenum">
              <a:rPr lang="en-US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9F5BB580-ACEE-3947-A352-639444F05138}" type="slidenum">
              <a:rPr lang="en-US" sz="1200">
                <a:latin typeface="Arial" charset="0"/>
              </a:rPr>
              <a:pPr eaLnBrk="1" hangingPunct="1"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577EC40-9144-B447-9A7A-E66055079ACE}" type="slidenum">
              <a:rPr lang="en-US" sz="1200">
                <a:latin typeface="Arial" charset="0"/>
              </a:rPr>
              <a:pPr eaLnBrk="1" hangingPunct="1"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4B557CF-3E00-A64C-B9CD-0ED1D52592E6}" type="slidenum">
              <a:rPr lang="en-US" sz="1200">
                <a:latin typeface="Arial" charset="0"/>
              </a:rPr>
              <a:pPr eaLnBrk="1" hangingPunct="1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DE1191B3-7FB4-7541-BAC5-0CA836EA7ED0}" type="slidenum">
              <a:rPr lang="en-US" sz="1200">
                <a:latin typeface="Arial" charset="0"/>
              </a:rPr>
              <a:pPr eaLnBrk="1" hangingPunct="1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82EA9E2A-01E9-C243-8A31-F40505274E5C}" type="slidenum">
              <a:rPr lang="en-US" sz="1200">
                <a:latin typeface="Arial" charset="0"/>
              </a:rPr>
              <a:pPr eaLnBrk="1" hangingPunct="1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另一处经文是腓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1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：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21-23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，保罗相信人死后会到基督那里。</a:t>
            </a:r>
            <a:endParaRPr lang="en-SG" altLang="zh-CN" dirty="0">
              <a:latin typeface="Arial" charset="0"/>
              <a:ea typeface="宋体" charset="0"/>
              <a:cs typeface="宋体" charset="0"/>
            </a:endParaRPr>
          </a:p>
          <a:p>
            <a:pPr marL="228600" indent="-228600" eaLnBrk="1" hangingPunct="1">
              <a:buFontTx/>
              <a:buChar char="-"/>
            </a:pP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并没有很多关于死后复活前的资料，因为我们的盼望在于复活。</a:t>
            </a:r>
            <a:endParaRPr lang="en-SG" altLang="zh-CN" dirty="0">
              <a:latin typeface="Arial" charset="0"/>
              <a:ea typeface="宋体" charset="0"/>
              <a:cs typeface="宋体" charset="0"/>
            </a:endParaRPr>
          </a:p>
          <a:p>
            <a:pPr marL="228600" indent="-228600" eaLnBrk="1" hangingPunct="1">
              <a:buFontTx/>
              <a:buChar char="-"/>
            </a:pPr>
            <a:r>
              <a:rPr lang="zh-CN" altLang="en-US">
                <a:latin typeface="Arial" charset="0"/>
                <a:ea typeface="宋体" charset="0"/>
                <a:cs typeface="宋体" charset="0"/>
              </a:rPr>
              <a:t>但，有几处的经文明确讲述信徒死后会怎样。</a:t>
            </a:r>
            <a:endParaRPr lang="en-SG" altLang="zh-CN">
              <a:latin typeface="Arial" charset="0"/>
              <a:ea typeface="宋体" charset="0"/>
              <a:cs typeface="宋体" charset="0"/>
            </a:endParaRPr>
          </a:p>
          <a:p>
            <a:pPr marL="228600" indent="-228600" eaLnBrk="1" hangingPunct="1">
              <a:buFontTx/>
              <a:buChar char="-"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Another passage which suggests this is Phil 1:21-23, where Paul believes that death meant to be in the presence of Christ</a:t>
            </a:r>
            <a:r>
              <a:rPr lang="en-US" altLang="zh-CN" sz="900" dirty="0">
                <a:latin typeface="Arial" charset="0"/>
                <a:ea typeface="宋体" charset="0"/>
                <a:cs typeface="宋体" charset="0"/>
              </a:rPr>
              <a:t>.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>
                <a:latin typeface="Arial" charset="0"/>
              </a:rPr>
              <a:t>There is not a lot of information regarding this intermediate state because our hope is in the resurrection when all will be complete.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>
                <a:latin typeface="Arial" charset="0"/>
              </a:rPr>
              <a:t>However, there are some certainties given by the Scriptures regarding what happens to the believer at death.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9CBB3B53-3060-C94C-AF13-D699EF92EDF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41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Future (Eschatology) link address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FDD7C86-B368-6D4E-B811-A6FF1B9993F1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B70EF6E1-666D-7244-A659-45F038C97646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FD0829B-244D-1441-A11E-B71D09BAEC2C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98ADC6C-2EDD-0F43-BC17-76CC10D48E1D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7452D58-83A3-B645-A7D8-0180CDC6909B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2E2A42BD-55A4-2448-8C99-2DC587D7B9AE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Dominican Small Caps" pitchFamily="2" charset="0"/>
                <a:ea typeface="Arial" pitchFamily="21" charset="0"/>
                <a:cs typeface="Arial" pitchFamily="21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C1D8-EB18-0947-9B7D-EF9486C3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EAB4-816A-F24C-91CE-D263892BD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C758-89B1-6E4C-B97D-D6081280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251F-3EBC-FB47-9087-695DD242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7B15-DFA2-C64C-8D69-2E38BA29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F4114315-80CE-C743-B731-2AE1044AB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FC802B92-B64D-2746-A092-8E1B7E196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7E2ACEF8-9D98-9941-93D4-FBD28510C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41468665-2D4A-3B4A-AC19-46DEEC3D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4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B4082EB0-A79D-0F4F-9F06-B21BA2FC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6B7A34F9-92BB-9D49-AB2E-FF244FFEC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9789-8B05-014F-B817-64FA05170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2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16B28875-21BE-2949-89DA-0C0B3B6EC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6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CC7F6178-99C4-BF4B-B37E-93850A6E3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0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5378F313-5766-FA4A-9007-FECD40FC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54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1063656B-152C-9642-92EB-B8871333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C81E9BFA-2630-4644-A350-61FCA36E5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9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1BAFD6-3B53-674A-A2BD-76B80A86B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5AFAE7-0E42-6C48-ADA3-037F614A2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2A77F8-16C6-3344-B45C-56DEE0D05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36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DC8AD1-2B0F-624E-8618-8BF7179EA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76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6DFA0F1-D72D-CF44-8193-80B0FF9E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A8A1-B618-F348-B14C-2A8C2DFB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4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FC3B33-B3BA-C84A-9403-C94F238C7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4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D4ED14D-3DD7-BC4C-AF0F-B13215B8B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9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C2320B7-3911-CF49-8AE1-3FFE23773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5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3EF57B-4420-5A42-92E4-5B09C9EE3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64E43D-F723-7246-8E79-9A53A5D6D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4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113459-42CC-3B4F-8F99-99D5CAE9F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5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46154E-CA44-4F4D-8196-3B379D124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5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BEAEC9-D71D-6747-A5D4-B007DB799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2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1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4B84-A9DA-4844-9705-FAFC76A4D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6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9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2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5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0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8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4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9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7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9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7F98-8FA9-434B-A38E-C85205B8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CB2A-D764-5D4E-98EB-F3780FFF2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A22D3-D5CF-9C48-9143-DC0865A42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5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91B66-125E-A74C-A009-CCD4ECCB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47B0-EB42-0E41-B516-F7F06BA8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2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D7B-6D52-3249-A345-87F30DD9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3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40A5-D4B9-2740-A2AF-4D2C8F173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82AED-71B3-5140-93EF-DDF67784C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5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6459-9F3F-9C46-B14D-53D0F676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40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C547-61BB-A745-A7D4-25E85225F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6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9AEE-64AB-1E41-BA63-1F8A16BB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3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D99E-2512-EE44-95C4-F91D6343D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4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EDB8-275D-934C-83F1-C450FA72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52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62050"/>
            <a:ext cx="7467600" cy="211455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A6DCBBD6-A12F-4B48-B83F-F76A042B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73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12B5-51FE-664B-BBC2-6CDBBE8722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02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09A8C-6487-B04E-A5D2-28C024B54B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5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CD0B-6929-B445-925A-976783025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81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3B22-D36B-F146-AA59-3C7C05BD3B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6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5729-7484-4245-90A2-215A398B27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433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A049F-BF80-DE4B-A853-411C8E69F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98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5F31-08EF-E84E-9183-BBEF9156F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1081-A441-0247-88B3-DA794BDA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19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5B7D-AA46-044F-836E-042E984C69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0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99D8-0ED3-0E42-9B4C-F61A36941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9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3930-CED0-524A-A50E-B8198A400F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14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BFA2-141D-3344-A8CB-EBAE9A29E4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3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6055C-D7A1-9F45-AF17-BFEFCFFB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8686-9D68-4744-82A6-7DAEBEFB6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E5F29C-C2D5-634B-BF1D-6C44501C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Dominican Small Caps" pitchFamily="2" charset="0"/>
                <a:ea typeface="Arial" pitchFamily="21" charset="0"/>
                <a:cs typeface="Arial" pitchFamily="21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1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Dominican Small Caps" pitchFamily="2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Dominican Small Caps" pitchFamily="2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67A54B47-0BDA-414F-B336-B09E0246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AE8EDAA-629D-3148-B540-6B4CF8B40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1A481A0-3178-2646-B827-49A68EBD1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latin typeface="Arial Black"/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latin typeface="Arial Black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 eaLnBrk="0" hangingPunct="0">
              <a:defRPr/>
            </a:pPr>
            <a:fld id="{53ED87E5-9BE3-E144-A735-41BF2B367388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45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E8398862-AD4E-A34F-A2F0-E64A36C72A1A}" type="slidenum">
              <a:rPr lang="en-US">
                <a:solidFill>
                  <a:srgbClr val="FFFFFF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645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7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Thro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853"/>
            <a:ext cx="9253538" cy="6953853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49" y="76200"/>
            <a:ext cx="92963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>
              <a:defRPr/>
            </a:pPr>
            <a:r>
              <a:rPr lang="zh-TW" altLang="en-US" sz="7200" b="1" dirty="0">
                <a:solidFill>
                  <a:schemeClr val="bg1"/>
                </a:solidFill>
                <a:effectLst>
                  <a:glow rad="749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死亡 和 死后复活前</a:t>
            </a:r>
            <a:endParaRPr lang="en-US" sz="2800" b="1" dirty="0">
              <a:solidFill>
                <a:schemeClr val="bg1"/>
              </a:solidFill>
              <a:effectLst>
                <a:glow rad="7493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9263" y="4876800"/>
            <a:ext cx="8243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6000" b="1" i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Arial" charset="0"/>
              </a:rPr>
              <a:t>末世论</a:t>
            </a:r>
            <a:endParaRPr lang="en-US" sz="2000" b="1" i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肉体的死王</a:t>
            </a:r>
            <a:endParaRPr lang="en-US" altLang="ko-KR" b="0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5867400" cy="426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u="sng" dirty="0">
                <a:latin typeface="Arial" charset="0"/>
                <a:ea typeface="宋体" charset="0"/>
                <a:cs typeface="宋体" charset="0"/>
              </a:rPr>
              <a:t>自然或非自然</a:t>
            </a:r>
            <a:r>
              <a:rPr lang="en-US" altLang="zh-CN" u="sng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ko-KR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肉体的死亡并不在人体原本的计划中。死亡对人体是外在和敌体的。使徒保罗视它为敌。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林前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15:26)"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                                                  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38400" y="6477000"/>
            <a:ext cx="670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Erickson,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基督教神学论（</a:t>
            </a:r>
            <a:r>
              <a:rPr lang="en-US" altLang="ko-K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Christian Theology</a:t>
            </a:r>
            <a:r>
              <a:rPr lang="zh-CN" alt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）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, 1177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页</a:t>
            </a:r>
            <a:endParaRPr lang="en-US" altLang="ko-KR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</p:txBody>
      </p:sp>
      <p:pic>
        <p:nvPicPr>
          <p:cNvPr id="70660" name="Picture 6" descr="Hooded434px-Dea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2133600"/>
            <a:ext cx="289083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肉体的死王</a:t>
            </a:r>
            <a:endParaRPr lang="en-US" altLang="ko-KR" b="0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52600"/>
            <a:ext cx="5791200" cy="426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u="sng" dirty="0">
                <a:latin typeface="Arial" charset="0"/>
                <a:ea typeface="宋体" charset="0"/>
                <a:cs typeface="宋体" charset="0"/>
              </a:rPr>
              <a:t>自然或非自然</a:t>
            </a:r>
            <a:r>
              <a:rPr lang="en-US" altLang="zh-CN" u="sng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ko-KR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我们要记住死亡是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非自然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的，它是不正确的。在上帝创造的世界里，它不该存在。死亡是我们的敌人，耶稣最终会征服它。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林前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15:26)"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                                                  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19400" y="6400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Grudem,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系统神学论（</a:t>
            </a:r>
            <a:r>
              <a:rPr lang="en-US" altLang="ko-K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Systematic Theology</a:t>
            </a:r>
            <a:r>
              <a:rPr lang="zh-CN" alt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）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, 812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页</a:t>
            </a:r>
            <a:endParaRPr lang="en-US" altLang="ko-KR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</p:txBody>
      </p:sp>
      <p:pic>
        <p:nvPicPr>
          <p:cNvPr id="72708" name="Picture 6" descr="death gam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2971800"/>
            <a:ext cx="323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b="0" u="sng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Death</a:t>
            </a:r>
          </a:p>
        </p:txBody>
      </p:sp>
      <p:pic>
        <p:nvPicPr>
          <p:cNvPr id="74754" name="Picture 5" descr="cat-asks-where-the-sting-of-death-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marL="3175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000" b="1" dirty="0"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死亡是非自然的，因为它是罪的刑罚，所以它必须被毁灭。</a:t>
            </a:r>
            <a:endParaRPr lang="en-US" altLang="zh-CN" sz="4000" b="1" dirty="0"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  <a:p>
            <a:pPr marL="3175" lvl="2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ko-KR" sz="2800" b="1" dirty="0"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"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因为罪的工价就是死，但　神的恩赏，在我们的主基督耶稣里，却是永生。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" 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（罗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6:23)</a:t>
            </a: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endParaRPr lang="en-US" altLang="ko-KR" sz="2800" b="1" dirty="0">
              <a:solidFill>
                <a:srgbClr val="FFFF00"/>
              </a:solidFill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"</a:t>
            </a:r>
            <a:r>
              <a:rPr lang="zh-SG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最后要毁灭的仇敌就是死</a:t>
            </a:r>
            <a:r>
              <a:rPr lang="en-US" altLang="zh-SG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,"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林前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15:26)</a:t>
            </a:r>
            <a:endParaRPr lang="en-US" altLang="zh-CN" sz="2800" b="1" dirty="0">
              <a:solidFill>
                <a:srgbClr val="FFFF00"/>
              </a:solidFill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7E64B8B-6BDB-4B7B-84A9-04BE6C3B871F}"/>
              </a:ext>
            </a:extLst>
          </p:cNvPr>
          <p:cNvSpPr/>
          <p:nvPr/>
        </p:nvSpPr>
        <p:spPr>
          <a:xfrm>
            <a:off x="4953000" y="228600"/>
            <a:ext cx="3810000" cy="914400"/>
          </a:xfrm>
          <a:prstGeom prst="rect">
            <a:avLst/>
          </a:prstGeom>
          <a:solidFill>
            <a:srgbClr val="000514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576F8-FE0B-4D13-8246-B40BE1EF7CEF}"/>
              </a:ext>
            </a:extLst>
          </p:cNvPr>
          <p:cNvSpPr txBox="1"/>
          <p:nvPr/>
        </p:nvSpPr>
        <p:spPr>
          <a:xfrm>
            <a:off x="5181600" y="228600"/>
            <a:ext cx="255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FF"/>
                </a:solidFill>
              </a:rPr>
              <a:t>死亡啊！</a:t>
            </a:r>
            <a:endParaRPr lang="en-SG" sz="6000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E7563B-22E4-46B0-8C5C-5DB7B08896A6}"/>
              </a:ext>
            </a:extLst>
          </p:cNvPr>
          <p:cNvSpPr/>
          <p:nvPr/>
        </p:nvSpPr>
        <p:spPr>
          <a:xfrm>
            <a:off x="33130" y="5791201"/>
            <a:ext cx="7815470" cy="10413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6D3637-2231-43BD-ADA0-76A04D01271E}"/>
              </a:ext>
            </a:extLst>
          </p:cNvPr>
          <p:cNvSpPr txBox="1"/>
          <p:nvPr/>
        </p:nvSpPr>
        <p:spPr>
          <a:xfrm>
            <a:off x="914400" y="5850188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SG" altLang="en-US" sz="5400" b="1" dirty="0">
                <a:solidFill>
                  <a:srgbClr val="FFFFFF"/>
                </a:solidFill>
              </a:rPr>
              <a:t>你的毒刺在哪里</a:t>
            </a:r>
            <a:r>
              <a:rPr lang="zh-CN" altLang="en-US" sz="5400" b="1" dirty="0">
                <a:solidFill>
                  <a:srgbClr val="FFFFFF"/>
                </a:solidFill>
              </a:rPr>
              <a:t>？</a:t>
            </a:r>
            <a:endParaRPr lang="en-SG" sz="5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38400"/>
            <a:ext cx="8839200" cy="4114800"/>
          </a:xfrm>
        </p:spPr>
        <p:txBody>
          <a:bodyPr/>
          <a:lstStyle/>
          <a:p>
            <a:pPr marL="57150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死亡是咒诅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刑罚和敌人。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 marL="419100" indent="-419100" algn="l" eaLnBrk="1" hangingPunct="1">
              <a:lnSpc>
                <a:spcPct val="80000"/>
              </a:lnSpc>
              <a:buClr>
                <a:srgbClr val="FFCC00"/>
              </a:buClr>
              <a:buFont typeface="Arial" charset="0"/>
              <a:buChar char="•"/>
              <a:defRPr/>
            </a:pPr>
            <a:endParaRPr lang="en-US" altLang="ko-KR" sz="1800" b="1" dirty="0">
              <a:solidFill>
                <a:srgbClr val="FFFFFF"/>
              </a:solidFill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他们因为不接受主耶稣为救主，因此他们会经历肉体，属灵和永恒的死亡。</a:t>
            </a:r>
            <a:endParaRPr lang="en-SG" altLang="zh-CN" sz="36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ko-KR" sz="18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因此，他们所面临的是三方面的死亡。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罗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6:23).</a:t>
            </a:r>
            <a:endParaRPr lang="en-US" altLang="zh-CN" sz="36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3" y="14478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死亡对未信者来说</a:t>
            </a:r>
            <a:r>
              <a:rPr lang="en-US" altLang="ko-KR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= </a:t>
            </a:r>
            <a:r>
              <a:rPr lang="zh-CN" altLang="en-US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恐惧</a:t>
            </a:r>
            <a:r>
              <a:rPr lang="en-US" altLang="zh-CN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:</a:t>
            </a:r>
            <a:endParaRPr lang="en-US" altLang="zh-CN" sz="36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14800"/>
            <a:ext cx="8763000" cy="2819400"/>
          </a:xfrm>
        </p:spPr>
        <p:txBody>
          <a:bodyPr/>
          <a:lstStyle/>
          <a:p>
            <a:pPr marL="358775" lvl="2" indent="-355600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信徒还是会面对肉体的死亡，但不会面对咒诅。</a:t>
            </a:r>
            <a:r>
              <a:rPr lang="en-US" altLang="ko-KR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因为基督已替我们受了咒诅 。</a:t>
            </a:r>
            <a:r>
              <a:rPr lang="en-US" altLang="zh-CN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加</a:t>
            </a:r>
            <a:r>
              <a:rPr lang="en-US" altLang="zh-CN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3:13)</a:t>
            </a:r>
          </a:p>
          <a:p>
            <a:pPr marL="358775" lvl="2" indent="-355600" eaLnBrk="1" hangingPunct="1">
              <a:lnSpc>
                <a:spcPct val="80000"/>
              </a:lnSpc>
              <a:defRPr/>
            </a:pPr>
            <a:endParaRPr lang="en-US" altLang="zh-CN" sz="32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358775" lvl="2" indent="-355600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信徒还是会面对肉体的死亡，但不会经历属灵和永恒的死亡。</a:t>
            </a:r>
            <a:endParaRPr lang="en-SG" altLang="zh-CN" sz="32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358775" lvl="2" indent="-355600" eaLnBrk="1" hangingPunct="1">
              <a:lnSpc>
                <a:spcPct val="80000"/>
              </a:lnSpc>
              <a:defRPr/>
            </a:pPr>
            <a:endParaRPr lang="en-US" altLang="zh-CN" sz="1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pic>
        <p:nvPicPr>
          <p:cNvPr id="788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365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776343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358775" lvl="2" indent="-3556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n"/>
              <a:defRPr sz="3200" b="1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5400" dirty="0"/>
              <a:t>信徒的死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1802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916781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Title 3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5356225" cy="1508125"/>
          </a:xfrm>
        </p:spPr>
        <p:txBody>
          <a:bodyPr/>
          <a:lstStyle/>
          <a:p>
            <a:r>
              <a:rPr lang="zh-CN" altLang="en-US" sz="5400" b="1" dirty="0">
                <a:latin typeface="Arial" charset="0"/>
                <a:ea typeface="ＭＳ Ｐゴシック" charset="0"/>
              </a:rPr>
              <a:t>二百年机器人</a:t>
            </a:r>
            <a:r>
              <a:rPr lang="en-US" sz="5400" b="1" dirty="0">
                <a:latin typeface="Arial" charset="0"/>
                <a:ea typeface="ＭＳ Ｐゴシック" charset="0"/>
              </a:rPr>
              <a:t>(1998)</a:t>
            </a:r>
          </a:p>
        </p:txBody>
      </p:sp>
      <p:pic>
        <p:nvPicPr>
          <p:cNvPr id="18022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533400"/>
            <a:ext cx="3292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80898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000" b="1" i="1" dirty="0">
                <a:latin typeface="Arial" charset="0"/>
                <a:ea typeface="宋体" charset="0"/>
                <a:cs typeface="宋体" charset="0"/>
              </a:rPr>
              <a:t>我们应该怎样看待自己的死亡</a:t>
            </a:r>
            <a:r>
              <a:rPr lang="en-US" altLang="ko-KR" sz="4000" b="1" i="1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altLang="zh-CN" sz="4000" b="1" i="1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altLang="zh-CN" sz="4000" b="1" i="1" dirty="0">
              <a:latin typeface="Arial" charset="0"/>
              <a:ea typeface="宋体" charset="0"/>
              <a:cs typeface="宋体" charset="0"/>
            </a:endParaRPr>
          </a:p>
          <a:p>
            <a:pPr marL="1433513" lvl="2" indent="-51911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我们不必对自己死亡感到恐惧，因为我们死后，灵魂将会与主同在。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林后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5:8)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 marL="1433513" lvl="2" indent="-51911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圣经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给我们确据，没有任何事</a:t>
            </a:r>
            <a:r>
              <a:rPr lang="zh-CN" altLang="en-US" sz="3200" dirty="0">
                <a:effectLst/>
              </a:rPr>
              <a:t>能叫我们与　神的爱隔绝。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罗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8:38-39)</a:t>
            </a:r>
            <a:endParaRPr lang="en-US" altLang="zh-CN" sz="3200" b="1" dirty="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5486400" cy="2133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zh-CN" altLang="en-US" sz="4400" b="1" i="1" dirty="0">
                <a:latin typeface="Arial" charset="0"/>
                <a:ea typeface="宋体" charset="0"/>
                <a:cs typeface="宋体" charset="0"/>
              </a:rPr>
              <a:t>我们又应该怎样看待信徒朋友和亲戚的死</a:t>
            </a:r>
            <a:r>
              <a:rPr lang="en-US" altLang="ko-KR" sz="4400" b="1" i="1" dirty="0">
                <a:latin typeface="Arial" charset="0"/>
                <a:ea typeface="宋体" charset="0"/>
                <a:cs typeface="宋体" charset="0"/>
              </a:rPr>
              <a:t>?</a:t>
            </a:r>
            <a:endParaRPr lang="en-US" altLang="zh-CN" sz="1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267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617663" lvl="2" indent="-70326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我们会悲伤，可以为他们哀悼</a:t>
            </a:r>
            <a:r>
              <a:rPr lang="en-SG" altLang="zh-CN" sz="3200" b="1" dirty="0">
                <a:latin typeface="Arial" charset="0"/>
                <a:ea typeface="宋体" charset="0"/>
                <a:cs typeface="宋体" charset="0"/>
              </a:rPr>
              <a:t>.</a:t>
            </a:r>
            <a:endParaRPr lang="en-US" altLang="ko-KR" sz="3200" b="1" dirty="0">
              <a:latin typeface="Arial" charset="0"/>
              <a:ea typeface="宋体" charset="0"/>
              <a:cs typeface="宋体" charset="0"/>
            </a:endParaRPr>
          </a:p>
          <a:p>
            <a:pPr marL="1617663" lvl="2" indent="-70326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同时，我们也可以有盼望和喜乐，因为我们知道他们与主同在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林后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5:8)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，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和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主同住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帖前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5:10). </a:t>
            </a:r>
          </a:p>
          <a:p>
            <a:pPr marL="1617663" lvl="2" indent="-703263"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3200" b="1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1800" b="1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82949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54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400" b="1" i="1" dirty="0">
                <a:latin typeface="Arial" charset="0"/>
                <a:ea typeface="宋体" charset="0"/>
                <a:cs typeface="宋体" charset="0"/>
              </a:rPr>
              <a:t>我们应该如何看待非信徒的死亡</a:t>
            </a:r>
            <a:r>
              <a:rPr lang="en-US" altLang="ko-KR" sz="4400" b="1" i="1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ko-KR" sz="4400" b="1" i="1" dirty="0">
              <a:latin typeface="Arial" charset="0"/>
              <a:ea typeface="宋体" charset="0"/>
              <a:cs typeface="宋体" charset="0"/>
            </a:endParaRP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我们的悲伤将会很深痛，因为他们会面对属灵和永恒的死亡。</a:t>
            </a:r>
            <a:endParaRPr lang="en-US" altLang="zh-CN" sz="3200" b="1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849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852988"/>
            <a:ext cx="4000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686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总结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4267200" cy="3352800"/>
          </a:xfrm>
        </p:spPr>
        <p:txBody>
          <a:bodyPr/>
          <a:lstStyle/>
          <a:p>
            <a:pPr marL="419100" indent="-419100"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 charset="0"/>
                <a:ea typeface="宋体" charset="0"/>
                <a:cs typeface="宋体" charset="0"/>
              </a:rPr>
              <a:t>死亡是</a:t>
            </a:r>
            <a:r>
              <a:rPr lang="en-US" altLang="ko-KR" b="1" u="sng" dirty="0">
                <a:latin typeface="Arial" charset="0"/>
                <a:ea typeface="宋体" charset="0"/>
                <a:cs typeface="宋体" charset="0"/>
              </a:rPr>
              <a:t>…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非自然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不是上帝的用意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对罪的惩罚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还没灭绝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87043" name="Picture 4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8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57600" y="18288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9pPr>
          </a:lstStyle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zh-CN" alt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对信徒来说</a:t>
            </a:r>
            <a:r>
              <a:rPr lang="en-US" altLang="ko-KR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…</a:t>
            </a: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耶稣已为我们付上罪的工价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我们不需要害怕无可避免的死亡</a:t>
            </a:r>
            <a:endParaRPr lang="en-US" altLang="ko-KR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死后我们会与主耶稣同在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死亡是进入更美好的生命的通道</a:t>
            </a:r>
            <a:endParaRPr lang="en-US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609600"/>
            <a:ext cx="3200400" cy="5638800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Arial" charset="0"/>
                <a:ea typeface="ＭＳ Ｐゴシック" charset="0"/>
                <a:cs typeface="ＭＳ Ｐゴシック" charset="0"/>
              </a:rPr>
              <a:t>现今很多人都选择逃避而忽视预言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2" name="Picture 4" descr="Head in S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5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  <a:cs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9090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" y="1256270"/>
            <a:ext cx="87026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39624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那是什么意思</a:t>
            </a:r>
            <a:r>
              <a:rPr lang="en-US" sz="3600" b="1" i="1" dirty="0">
                <a:latin typeface="Arial"/>
                <a:cs typeface="Arial"/>
              </a:rPr>
              <a:t>?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1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zh-CN" altLang="en-US" b="1" dirty="0">
                <a:latin typeface="Arial"/>
              </a:rPr>
              <a:t>死后复活前的理论，辩论的</a:t>
            </a:r>
            <a:r>
              <a:rPr lang="zh-CN" altLang="en-US" b="1" dirty="0">
                <a:solidFill>
                  <a:srgbClr val="FFFF00"/>
                </a:solidFill>
                <a:latin typeface="Arial"/>
              </a:rPr>
              <a:t>不关乎肉身，</a:t>
            </a:r>
            <a:r>
              <a:rPr lang="zh-CN" altLang="en-US" b="1" dirty="0">
                <a:latin typeface="Arial"/>
              </a:rPr>
              <a:t>因为肉体死后自然归回尘土，等待复活。</a:t>
            </a:r>
            <a:r>
              <a:rPr lang="en-US" b="1" dirty="0">
                <a:latin typeface="Arial"/>
              </a:rPr>
              <a:t> (</a:t>
            </a:r>
            <a:r>
              <a:rPr lang="zh-CN" altLang="en-US" b="1" dirty="0">
                <a:latin typeface="Arial"/>
              </a:rPr>
              <a:t>创</a:t>
            </a:r>
            <a:r>
              <a:rPr lang="en-US" b="1" dirty="0">
                <a:latin typeface="Arial"/>
              </a:rPr>
              <a:t> 2:7; 3:19; </a:t>
            </a:r>
            <a:r>
              <a:rPr lang="zh-CN" altLang="en-US" b="1" dirty="0">
                <a:latin typeface="Arial"/>
              </a:rPr>
              <a:t>申</a:t>
            </a:r>
            <a:r>
              <a:rPr lang="en-US" b="1" dirty="0">
                <a:latin typeface="Arial"/>
              </a:rPr>
              <a:t> 3:20)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2054" name="Picture 6" descr="RI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175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2600" y="5877339"/>
            <a:ext cx="73914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是关乎灵魂！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28194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肉体的死</a:t>
            </a:r>
            <a:endParaRPr lang="en-US" sz="3600" b="1" i="1" dirty="0">
              <a:latin typeface="Arial"/>
              <a:cs typeface="Arial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altLang="zh-CN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“</a:t>
            </a:r>
            <a:r>
              <a:rPr lang="zh-CN" altLang="en-US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人在死亡和复活之间的状态</a:t>
            </a:r>
            <a:r>
              <a:rPr lang="en-US" altLang="zh-CN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” – </a:t>
            </a:r>
            <a:r>
              <a:rPr lang="zh-CN" altLang="en-US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艾厉克森</a:t>
            </a:r>
            <a:endParaRPr lang="en-US" sz="3200" b="1" dirty="0">
              <a:solidFill>
                <a:srgbClr val="0000F2"/>
              </a:solidFill>
              <a:latin typeface="Arial" charset="0"/>
              <a:cs typeface="Arial" charset="0"/>
            </a:endParaRPr>
          </a:p>
        </p:txBody>
      </p:sp>
      <p:sp>
        <p:nvSpPr>
          <p:cNvPr id="93188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0" y="3581400"/>
            <a:ext cx="3429000" cy="1371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身体复活</a:t>
            </a:r>
            <a:endParaRPr lang="en-US" sz="3600" b="1" i="1" dirty="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90800" y="1828800"/>
            <a:ext cx="3276600" cy="1676400"/>
            <a:chOff x="2590800" y="1828800"/>
            <a:chExt cx="3276600" cy="1676400"/>
          </a:xfrm>
        </p:grpSpPr>
        <p:sp>
          <p:nvSpPr>
            <p:cNvPr id="2" name="Cloud 1"/>
            <p:cNvSpPr/>
            <p:nvPr/>
          </p:nvSpPr>
          <p:spPr>
            <a:xfrm>
              <a:off x="2590800" y="1828800"/>
              <a:ext cx="3276600" cy="1676400"/>
            </a:xfrm>
            <a:prstGeom prst="cloud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2819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None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0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 typeface="Wingdings" charset="0"/>
                <a:buNone/>
                <a:defRPr/>
              </a:pPr>
              <a:r>
                <a:rPr lang="zh-CN" altLang="en-US" sz="4000" b="1" i="1" dirty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人的灵魂</a:t>
              </a:r>
              <a:endParaRPr lang="en-US" sz="4000" b="1" i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205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915400" cy="26670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sz="3200" b="1" dirty="0">
                <a:latin typeface="Arial"/>
                <a:ea typeface="宋体" charset="0"/>
                <a:cs typeface="Arial"/>
              </a:rPr>
              <a:t>早期的天主教教会认为死后复活前，人会被安置在四个不同的地方</a:t>
            </a:r>
            <a:r>
              <a:rPr lang="en-US" altLang="zh-CN" sz="3200" b="1" dirty="0">
                <a:latin typeface="Arial"/>
                <a:ea typeface="宋体" charset="0"/>
                <a:cs typeface="Arial"/>
              </a:rPr>
              <a:t> 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altLang="zh-CN" sz="3200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地狱</a:t>
            </a:r>
            <a:r>
              <a:rPr lang="en-US" altLang="zh-CN" b="1" u="sng" dirty="0">
                <a:latin typeface="Arial"/>
                <a:ea typeface="宋体" charset="0"/>
                <a:cs typeface="Arial"/>
              </a:rPr>
              <a:t>: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死人的空间，仪人和恶人会被隔开。</a:t>
            </a:r>
            <a:endParaRPr lang="en-US" altLang="zh-CN" sz="3600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952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30353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3997325"/>
            <a:ext cx="5943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炼狱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：那些将前往天堂的人会在这里受试炼，已受苦来‘排’出剩余的罪。</a:t>
            </a:r>
            <a:r>
              <a:rPr lang="en-US" altLang="zh-CN" sz="3600" b="1" dirty="0">
                <a:latin typeface="Arial"/>
                <a:ea typeface="宋体" charset="0"/>
                <a:cs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676400"/>
            <a:ext cx="5486400" cy="4800600"/>
          </a:xfrm>
        </p:spPr>
        <p:txBody>
          <a:bodyPr/>
          <a:lstStyle/>
          <a:p>
            <a:pPr marL="609600" indent="-609600" algn="l" eaLnBrk="1" hangingPunct="1">
              <a:buFont typeface="Wingdings" charset="0"/>
              <a:buAutoNum type="arabicPeriod" startAt="3"/>
              <a:defRPr/>
            </a:pPr>
            <a:r>
              <a:rPr lang="zh-CN" altLang="en-US" b="1" u="sng" dirty="0">
                <a:latin typeface="Arial"/>
                <a:ea typeface="宋体" charset="0"/>
              </a:rPr>
              <a:t>灵薄狱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旧约圣贤等候耶稣的死和复活的地方。他们等候耶稣带他们进入天堂。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</a:t>
            </a:r>
          </a:p>
          <a:p>
            <a:pPr marL="609600" indent="-609600" algn="l" eaLnBrk="1" hangingPunct="1">
              <a:buFont typeface="Wingdings" charset="0"/>
              <a:buAutoNum type="arabicPeriod" startAt="3"/>
              <a:defRPr/>
            </a:pPr>
            <a:endParaRPr lang="en-SG" altLang="zh-CN" b="1" u="sng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buFont typeface="Wingdings" charset="0"/>
              <a:buAutoNum type="arabicPeriod" startAt="3"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婴孩灵薄狱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所有还没受洗的死婴的灵魂所在处。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229100"/>
            <a:ext cx="3530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988" y="1582738"/>
            <a:ext cx="3516312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9331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-65088"/>
            <a:ext cx="80772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3657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u="sng" dirty="0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理论的重要性：</a:t>
            </a:r>
            <a:endParaRPr lang="en-US" altLang="zh-CN" b="1" i="1" dirty="0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9718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zh-CN" altLang="en-US" b="1" i="1" dirty="0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我们必须有实际的答案给与那些正在哀悼的人。</a:t>
            </a:r>
            <a:endParaRPr lang="en-US" altLang="zh-CN" b="1" i="1" dirty="0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99335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261101" y="4910666"/>
            <a:ext cx="2882900" cy="1947333"/>
            <a:chOff x="6261101" y="4910666"/>
            <a:chExt cx="2882900" cy="1947333"/>
          </a:xfrm>
        </p:grpSpPr>
        <p:pic>
          <p:nvPicPr>
            <p:cNvPr id="6" name="Picture 5" descr="Rev 20v15 Lake Of Fir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556" y="4910666"/>
              <a:ext cx="2596444" cy="1947333"/>
            </a:xfrm>
            <a:prstGeom prst="rect">
              <a:avLst/>
            </a:prstGeom>
          </p:spPr>
        </p:pic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261101" y="5386460"/>
              <a:ext cx="2882900" cy="143525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地狱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en-US" sz="1800" b="1" dirty="0" err="1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Gehenna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火湖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烧着硫磺的火湖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第二死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70" y="2507787"/>
            <a:ext cx="3435049" cy="2935072"/>
            <a:chOff x="72570" y="2616642"/>
            <a:chExt cx="3435049" cy="2935072"/>
          </a:xfrm>
        </p:grpSpPr>
        <p:sp>
          <p:nvSpPr>
            <p:cNvPr id="4" name="Rectangle 3"/>
            <p:cNvSpPr/>
            <p:nvPr/>
          </p:nvSpPr>
          <p:spPr bwMode="auto">
            <a:xfrm>
              <a:off x="822476" y="2697238"/>
              <a:ext cx="2685143" cy="2830286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72570" y="2616642"/>
              <a:ext cx="677333" cy="29350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E3EBF1"/>
                  </a:solidFill>
                  <a:latin typeface="Arial" charset="0"/>
                  <a:ea typeface="ＭＳ Ｐゴシック" charset="0"/>
                </a:rPr>
                <a:t>阴间</a:t>
              </a:r>
              <a:endParaRPr lang="en-US" sz="4000" b="1" dirty="0">
                <a:solidFill>
                  <a:srgbClr val="E3EBF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2625" y="64546"/>
            <a:ext cx="4555662" cy="126593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3600" b="1" i="1" dirty="0">
                <a:latin typeface="Arial" charset="0"/>
                <a:ea typeface="ＭＳ Ｐゴシック" charset="0"/>
              </a:rPr>
              <a:t>乐园的转换</a:t>
            </a:r>
            <a:endParaRPr lang="en-US" sz="4000" b="1" i="1" dirty="0">
              <a:latin typeface="Arial" charset="0"/>
              <a:ea typeface="ＭＳ Ｐゴシック" charset="0"/>
            </a:endParaRPr>
          </a:p>
        </p:txBody>
      </p:sp>
      <p:sp>
        <p:nvSpPr>
          <p:cNvPr id="5" name="Text Box 1041"/>
          <p:cNvSpPr txBox="1">
            <a:spLocks noChangeArrowheads="1"/>
          </p:cNvSpPr>
          <p:nvPr/>
        </p:nvSpPr>
        <p:spPr bwMode="auto">
          <a:xfrm>
            <a:off x="8431844" y="28751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506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5048" y="2685145"/>
            <a:ext cx="2503713" cy="1245810"/>
            <a:chOff x="895048" y="2794000"/>
            <a:chExt cx="2503713" cy="1245810"/>
          </a:xfrm>
        </p:grpSpPr>
        <p:sp>
          <p:nvSpPr>
            <p:cNvPr id="9" name="Rectangle 8"/>
            <p:cNvSpPr/>
            <p:nvPr/>
          </p:nvSpPr>
          <p:spPr bwMode="auto">
            <a:xfrm>
              <a:off x="895048" y="2794000"/>
              <a:ext cx="2503713" cy="124581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907143" y="3148834"/>
              <a:ext cx="2479525" cy="588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003399"/>
                  </a:solidFill>
                  <a:latin typeface="Aramis Italic"/>
                  <a:ea typeface="ＭＳ Ｐゴシック" charset="0"/>
                  <a:cs typeface="Aramis Italic"/>
                </a:rPr>
                <a:t>乐园</a:t>
              </a:r>
              <a:endParaRPr lang="en-US" sz="2800" b="1" dirty="0">
                <a:solidFill>
                  <a:srgbClr val="003399"/>
                </a:solidFill>
                <a:latin typeface="Aramis Italic"/>
                <a:ea typeface="ＭＳ Ｐゴシック" charset="0"/>
                <a:cs typeface="Aramis Italic"/>
              </a:endParaRPr>
            </a:p>
          </p:txBody>
        </p:sp>
      </p:grpSp>
      <p:pic>
        <p:nvPicPr>
          <p:cNvPr id="2" name="Picture 1" descr="rev 20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76" y="2606529"/>
            <a:ext cx="1076476" cy="12110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07140" y="4051907"/>
            <a:ext cx="2535759" cy="1245810"/>
            <a:chOff x="907140" y="4160762"/>
            <a:chExt cx="2535759" cy="1245810"/>
          </a:xfrm>
        </p:grpSpPr>
        <p:sp>
          <p:nvSpPr>
            <p:cNvPr id="10" name="Rectangle 9"/>
            <p:cNvSpPr/>
            <p:nvPr/>
          </p:nvSpPr>
          <p:spPr bwMode="auto">
            <a:xfrm>
              <a:off x="907143" y="4160762"/>
              <a:ext cx="2503713" cy="12458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907140" y="4539788"/>
              <a:ext cx="2535759" cy="5885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E3EBF1"/>
                  </a:solidFill>
                  <a:latin typeface="Arial" charset="0"/>
                  <a:ea typeface="ＭＳ Ｐゴシック" charset="0"/>
                </a:rPr>
                <a:t>阴间</a:t>
              </a:r>
              <a:endParaRPr lang="en-US" b="1" dirty="0">
                <a:solidFill>
                  <a:srgbClr val="E3EBF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3252" y="774097"/>
            <a:ext cx="2503713" cy="1245810"/>
            <a:chOff x="895048" y="2794000"/>
            <a:chExt cx="2503713" cy="124581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895048" y="2794000"/>
              <a:ext cx="2503713" cy="124581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907143" y="3148834"/>
              <a:ext cx="2479525" cy="588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003399"/>
                  </a:solidFill>
                  <a:latin typeface="Aramis Italic"/>
                  <a:ea typeface="ＭＳ Ｐゴシック" charset="0"/>
                  <a:cs typeface="Aramis Italic"/>
                </a:rPr>
                <a:t>天堂</a:t>
              </a:r>
              <a:endParaRPr lang="en-US" sz="2800" b="1" dirty="0">
                <a:solidFill>
                  <a:srgbClr val="003399"/>
                </a:solidFill>
                <a:latin typeface="Aramis Italic"/>
                <a:ea typeface="ＭＳ Ｐゴシック" charset="0"/>
                <a:cs typeface="Aramis Italic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07438" y="4136574"/>
            <a:ext cx="2503713" cy="1245810"/>
            <a:chOff x="5007438" y="4136574"/>
            <a:chExt cx="2503713" cy="124581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007438" y="4136574"/>
              <a:ext cx="2503713" cy="12458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5031625" y="4515600"/>
              <a:ext cx="2467423" cy="5885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E3EBF1"/>
                  </a:solidFill>
                  <a:latin typeface="Arial" charset="0"/>
                  <a:ea typeface="ＭＳ Ｐゴシック" charset="0"/>
                </a:rPr>
                <a:t>阴间</a:t>
              </a:r>
              <a:endParaRPr lang="en-US" b="1" dirty="0">
                <a:solidFill>
                  <a:srgbClr val="E3EBF1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20" name="Picture 1" descr="Rev 20.14 Big_Throne1.247160053_std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8961" y="2068289"/>
            <a:ext cx="1538458" cy="20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419600" y="2096550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林後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12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2, 4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953000" y="5363470"/>
            <a:ext cx="2540001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启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20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14-15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352800" y="4612358"/>
            <a:ext cx="1329267" cy="120545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彼前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3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18-20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447800" y="5363470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路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16:26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04765" y="1407123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弗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4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8-10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9068538">
            <a:off x="3137799" y="4123281"/>
            <a:ext cx="1876957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20055206">
            <a:off x="1766504" y="1592117"/>
            <a:ext cx="3267338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9408108">
            <a:off x="6857999" y="3797905"/>
            <a:ext cx="979715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5400000">
            <a:off x="7740950" y="4705048"/>
            <a:ext cx="979715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03717" y="2169120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路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23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43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0" y="5791200"/>
            <a:ext cx="4114800" cy="1066800"/>
            <a:chOff x="0" y="5791200"/>
            <a:chExt cx="4114800" cy="1066800"/>
          </a:xfrm>
        </p:grpSpPr>
        <p:sp>
          <p:nvSpPr>
            <p:cNvPr id="35" name="Rectangular Callout 34"/>
            <p:cNvSpPr/>
            <p:nvPr/>
          </p:nvSpPr>
          <p:spPr bwMode="auto">
            <a:xfrm>
              <a:off x="0" y="5791200"/>
              <a:ext cx="4038600" cy="1066800"/>
            </a:xfrm>
            <a:prstGeom prst="wedgeRectCallout">
              <a:avLst>
                <a:gd name="adj1" fmla="val -2723"/>
                <a:gd name="adj2" fmla="val -640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0" y="5867400"/>
              <a:ext cx="4114800" cy="9906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不但这样，我们与你们之间，有深渊隔开，人想从这边过到你们那里是不可能的，从那边过到我们这边也是不可能的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6200" y="1905000"/>
            <a:ext cx="2514600" cy="609600"/>
            <a:chOff x="76200" y="1905000"/>
            <a:chExt cx="2514600" cy="609600"/>
          </a:xfrm>
        </p:grpSpPr>
        <p:sp>
          <p:nvSpPr>
            <p:cNvPr id="38" name="Rectangular Callout 37"/>
            <p:cNvSpPr/>
            <p:nvPr/>
          </p:nvSpPr>
          <p:spPr bwMode="auto">
            <a:xfrm>
              <a:off x="76200" y="1905000"/>
              <a:ext cx="2514600" cy="533400"/>
            </a:xfrm>
            <a:prstGeom prst="wedgeRectCallout">
              <a:avLst>
                <a:gd name="adj1" fmla="val 62524"/>
                <a:gd name="adj2" fmla="val 3553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76200" y="1917151"/>
              <a:ext cx="2514600" cy="5974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我实在告诉你，今天你必定同我在乐园里了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724400" y="2819400"/>
            <a:ext cx="4419600" cy="2590800"/>
            <a:chOff x="4648200" y="2667000"/>
            <a:chExt cx="4495800" cy="2657231"/>
          </a:xfrm>
        </p:grpSpPr>
        <p:sp>
          <p:nvSpPr>
            <p:cNvPr id="41" name="Rectangular Callout 40"/>
            <p:cNvSpPr/>
            <p:nvPr/>
          </p:nvSpPr>
          <p:spPr bwMode="auto">
            <a:xfrm>
              <a:off x="4648200" y="2667000"/>
              <a:ext cx="4495800" cy="2579077"/>
            </a:xfrm>
            <a:prstGeom prst="wedgeRectCallout">
              <a:avLst>
                <a:gd name="adj1" fmla="val -52408"/>
                <a:gd name="adj2" fmla="val 3115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4800601" y="2743200"/>
              <a:ext cx="4343399" cy="258103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因为基督也曾一次为你们的罪死了，就是义的代替不义的，为要领你们到 神面前。就肉体的方面说，他曾死去；就灵的方面说，他复活了； </a:t>
              </a:r>
              <a:r>
                <a:rPr lang="en-US" altLang="zh-TW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19 </a:t>
              </a:r>
              <a:r>
                <a:rPr lang="zh-TW" altLang="en-US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他藉这灵也曾去向那些在监管中的灵宣讲， </a:t>
              </a:r>
              <a:r>
                <a:rPr lang="en-US" altLang="zh-TW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20 </a:t>
              </a:r>
              <a:r>
                <a:rPr lang="zh-TW" altLang="en-US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他们就是挪亚建造方舟的日子、神容忍等待的时候，那些不顺从的人。当时进入方舟、藉着水得救的人不多，只有八个</a:t>
              </a:r>
              <a:endParaRPr lang="en-US" sz="24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114800" y="5791200"/>
            <a:ext cx="5037138" cy="1066800"/>
            <a:chOff x="4114800" y="5791200"/>
            <a:chExt cx="5037364" cy="1066800"/>
          </a:xfrm>
        </p:grpSpPr>
        <p:sp>
          <p:nvSpPr>
            <p:cNvPr id="44" name="Rectangular Callout 43"/>
            <p:cNvSpPr/>
            <p:nvPr/>
          </p:nvSpPr>
          <p:spPr bwMode="auto">
            <a:xfrm>
              <a:off x="4114800" y="5791200"/>
              <a:ext cx="5037364" cy="1066800"/>
            </a:xfrm>
            <a:prstGeom prst="wedgeRectCallout">
              <a:avLst>
                <a:gd name="adj1" fmla="val 8042"/>
                <a:gd name="adj2" fmla="val -640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4114800" y="5867400"/>
              <a:ext cx="5029200" cy="9906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死亡和阴间也被抛在火湖里。这火湖就是第二次的死。 </a:t>
              </a: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15 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凡是名字没有记在生命册上的，他就被抛在火湖里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733800" y="0"/>
            <a:ext cx="5410200" cy="1905000"/>
            <a:chOff x="3733800" y="0"/>
            <a:chExt cx="5410200" cy="2133600"/>
          </a:xfrm>
        </p:grpSpPr>
        <p:sp>
          <p:nvSpPr>
            <p:cNvPr id="47" name="Rectangular Callout 46"/>
            <p:cNvSpPr/>
            <p:nvPr/>
          </p:nvSpPr>
          <p:spPr bwMode="auto">
            <a:xfrm>
              <a:off x="3733800" y="0"/>
              <a:ext cx="5410200" cy="2133600"/>
            </a:xfrm>
            <a:prstGeom prst="wedgeRectCallout">
              <a:avLst>
                <a:gd name="adj1" fmla="val -72046"/>
                <a:gd name="adj2" fmla="val 3255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810000" y="0"/>
              <a:ext cx="5334000" cy="2057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所以他说：</a:t>
              </a: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/>
              </a:r>
              <a:b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</a:b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	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“他升上高天的时候，</a:t>
              </a:r>
            </a:p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	掳了许多俘虏，</a:t>
              </a:r>
            </a:p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	把赏赐给了人。” </a:t>
              </a: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/>
              </a:r>
              <a:b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</a:b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9   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（“他升上” 这句话是甚么意思呢？ 他不是也曾降到地上吗？ </a:t>
              </a: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10 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那降下的，就是那升到诸天之上的，为了要使他充满万有。）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248400" y="1828800"/>
            <a:ext cx="3048000" cy="969963"/>
            <a:chOff x="-394011" y="1860550"/>
            <a:chExt cx="3479554" cy="565699"/>
          </a:xfrm>
        </p:grpSpPr>
        <p:sp>
          <p:nvSpPr>
            <p:cNvPr id="50" name="Rectangular Callout 49"/>
            <p:cNvSpPr/>
            <p:nvPr/>
          </p:nvSpPr>
          <p:spPr bwMode="auto">
            <a:xfrm>
              <a:off x="-394011" y="1860550"/>
              <a:ext cx="3266001" cy="533294"/>
            </a:xfrm>
            <a:prstGeom prst="wedgeRectCallout">
              <a:avLst>
                <a:gd name="adj1" fmla="val -55236"/>
                <a:gd name="adj2" fmla="val 269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-394011" y="1905000"/>
              <a:ext cx="3479554" cy="5212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我认识一个在基督里的人，他十四年前被提到第三层天上去</a:t>
              </a:r>
              <a:r>
                <a:rPr lang="mr-IN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…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他被提到乐园里去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3" grpId="0" animBg="1"/>
      <p:bldP spid="29" grpId="0" animBg="1"/>
      <p:bldP spid="30" grpId="0" animBg="1"/>
      <p:bldP spid="31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9530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错误的观念</a:t>
            </a:r>
            <a:r>
              <a:rPr lang="en-US" altLang="zh-CN" b="1" u="sng" dirty="0">
                <a:latin typeface="Arial"/>
                <a:ea typeface="宋体" charset="0"/>
                <a:cs typeface="Arial"/>
              </a:rPr>
              <a:t>: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灵魂睡了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理论相信灵魂在死后复活前，处在昏迷或睡觉状态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.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这观念否认灵魂和肉体会在复活时分别“醒过来”。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102403" name="Picture 4" descr="getting-toddlers-slee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73"/>
          <a:stretch>
            <a:fillRect/>
          </a:stretch>
        </p:blipFill>
        <p:spPr bwMode="auto">
          <a:xfrm>
            <a:off x="6934200" y="1010444"/>
            <a:ext cx="23622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‘灵魂睡了</a:t>
            </a:r>
            <a:r>
              <a:rPr lang="en-SG" altLang="zh-CN" b="1" dirty="0">
                <a:latin typeface="Arial"/>
                <a:ea typeface="宋体" charset="0"/>
                <a:cs typeface="Arial"/>
              </a:rPr>
              <a:t>’</a:t>
            </a:r>
            <a:r>
              <a:rPr lang="zh-CN" altLang="en-US" b="1" dirty="0">
                <a:latin typeface="Arial"/>
                <a:ea typeface="宋体" charset="0"/>
              </a:rPr>
              <a:t>错误解读圣经所描绘‘睡了’的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意象指的是死亡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斯提反的死被形容为睡了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使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7:60)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</a:rPr>
              <a:t>使徒保罗形容大卫王遵行了神的计划，就睡了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使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13:36)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使徒保罗用了这描绘无数次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(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林前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. 15:6, 18, 20, 51;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帖前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4:13-15)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耶稣也用此描绘形容拉萨路。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(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约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11:11, 14)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8610600" cy="3505200"/>
          </a:xfrm>
        </p:spPr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论点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</a:p>
          <a:p>
            <a:pPr marL="533400" indent="-533400" algn="l" eaLnBrk="1" hangingPunct="1">
              <a:lnSpc>
                <a:spcPct val="90000"/>
              </a:lnSpc>
              <a:defRPr/>
            </a:pPr>
            <a:r>
              <a:rPr lang="en-US" altLang="zh-CN" b="1" dirty="0">
                <a:latin typeface="Arial"/>
                <a:ea typeface="宋体" charset="0"/>
                <a:cs typeface="Arial"/>
              </a:rPr>
              <a:t>	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‘</a:t>
            </a:r>
            <a:r>
              <a:rPr lang="zh-CN" altLang="en-US" b="1" dirty="0">
                <a:latin typeface="Arial"/>
                <a:ea typeface="宋体" charset="0"/>
              </a:rPr>
              <a:t>灵魂睡了’错误解读圣经。虽然新约把死亡描绘为睡了，但是我们清楚知道‘死亡’描绘的只是外观而并不是有关事实。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106499" name="Picture 4" descr="timetobed_10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494213"/>
            <a:ext cx="31242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为何研读末世论课题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pic>
        <p:nvPicPr>
          <p:cNvPr id="57346" name="Picture 4" descr="Closed sc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933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AutoShape 5"/>
          <p:cNvSpPr>
            <a:spLocks noChangeArrowheads="1"/>
          </p:cNvSpPr>
          <p:nvPr/>
        </p:nvSpPr>
        <p:spPr bwMode="auto">
          <a:xfrm>
            <a:off x="1447800" y="3352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6"/>
          <p:cNvSpPr>
            <a:spLocks noChangeArrowheads="1"/>
          </p:cNvSpPr>
          <p:nvPr/>
        </p:nvSpPr>
        <p:spPr bwMode="auto">
          <a:xfrm>
            <a:off x="1447800" y="3733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7"/>
          <p:cNvSpPr>
            <a:spLocks noChangeArrowheads="1"/>
          </p:cNvSpPr>
          <p:nvPr/>
        </p:nvSpPr>
        <p:spPr bwMode="auto">
          <a:xfrm>
            <a:off x="1447800" y="4114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8"/>
          <p:cNvSpPr>
            <a:spLocks noChangeArrowheads="1"/>
          </p:cNvSpPr>
          <p:nvPr/>
        </p:nvSpPr>
        <p:spPr bwMode="auto">
          <a:xfrm>
            <a:off x="1447800" y="4495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AutoShape 9"/>
          <p:cNvSpPr>
            <a:spLocks noChangeArrowheads="1"/>
          </p:cNvSpPr>
          <p:nvPr/>
        </p:nvSpPr>
        <p:spPr bwMode="auto">
          <a:xfrm>
            <a:off x="1447800" y="4876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AutoShape 10"/>
          <p:cNvSpPr>
            <a:spLocks noChangeArrowheads="1"/>
          </p:cNvSpPr>
          <p:nvPr/>
        </p:nvSpPr>
        <p:spPr bwMode="auto">
          <a:xfrm>
            <a:off x="1447800" y="5257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1447800" y="57150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981200"/>
            <a:ext cx="5562600" cy="4114800"/>
          </a:xfrm>
        </p:spPr>
        <p:txBody>
          <a:bodyPr/>
          <a:lstStyle/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5" name="Text Box 13"/>
          <p:cNvSpPr txBox="1">
            <a:spLocks noChangeArrowheads="1"/>
          </p:cNvSpPr>
          <p:nvPr/>
        </p:nvSpPr>
        <p:spPr bwMode="auto">
          <a:xfrm>
            <a:off x="8467725" y="1524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 marL="533400" indent="-533400" algn="l" eaLnBrk="1" hangingPunct="1">
              <a:lnSpc>
                <a:spcPct val="90000"/>
              </a:lnSpc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5:6-8  </a:t>
            </a:r>
            <a:br>
              <a:rPr lang="en-US" altLang="zh-CN" sz="2800" b="1" dirty="0">
                <a:latin typeface="Arial"/>
                <a:ea typeface="宋体" charset="0"/>
                <a:cs typeface="Arial"/>
              </a:rPr>
            </a:br>
            <a:r>
              <a:rPr lang="en-US" altLang="zh-CN" b="1" baseline="30000" dirty="0">
                <a:effectLst/>
              </a:rPr>
              <a:t>6 </a:t>
            </a:r>
            <a:r>
              <a:rPr lang="zh-CN" altLang="en-US" dirty="0">
                <a:effectLst/>
              </a:rPr>
              <a:t>我们既然一向都是坦然无惧的，又知道住在身内就是与主分开（ </a:t>
            </a:r>
            <a:r>
              <a:rPr lang="en-US" altLang="zh-CN" b="1" baseline="30000" dirty="0">
                <a:effectLst/>
              </a:rPr>
              <a:t>7 </a:t>
            </a:r>
            <a:r>
              <a:rPr lang="zh-CN" altLang="en-US" dirty="0">
                <a:effectLst/>
              </a:rPr>
              <a:t>因为我们行事是凭着信心，不是凭着眼见）， </a:t>
            </a:r>
            <a:r>
              <a:rPr lang="en-US" altLang="zh-CN" b="1" baseline="30000" dirty="0">
                <a:effectLst/>
              </a:rPr>
              <a:t>8 </a:t>
            </a:r>
            <a:r>
              <a:rPr lang="zh-CN" altLang="en-US" dirty="0">
                <a:effectLst/>
              </a:rPr>
              <a:t>现在还是坦然无惧，宁愿与身体分开，与主同住。</a:t>
            </a:r>
            <a:endParaRPr lang="en-US" altLang="zh-CN" sz="1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腓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1:21-23  </a:t>
            </a:r>
            <a:br>
              <a:rPr lang="en-US" altLang="zh-CN" sz="2800" b="1" dirty="0">
                <a:latin typeface="Arial"/>
                <a:ea typeface="宋体" charset="0"/>
                <a:cs typeface="Arial"/>
              </a:rPr>
            </a:br>
            <a:r>
              <a:rPr lang="en-US" altLang="zh-CN" b="1" baseline="30000" dirty="0">
                <a:effectLst/>
              </a:rPr>
              <a:t>21 </a:t>
            </a:r>
            <a:r>
              <a:rPr lang="zh-CN" altLang="en-US" dirty="0">
                <a:effectLst/>
              </a:rPr>
              <a:t>因为我活着就是基督，我死了就有益处。 </a:t>
            </a:r>
            <a:r>
              <a:rPr lang="en-US" altLang="zh-CN" b="1" baseline="30000" dirty="0">
                <a:effectLst/>
              </a:rPr>
              <a:t>22 </a:t>
            </a:r>
            <a:r>
              <a:rPr lang="zh-CN" altLang="en-US" dirty="0">
                <a:effectLst/>
              </a:rPr>
              <a:t>但如果我仍在世上活着，能够使我的工作有成果，我就不知道应该怎样选择了！ </a:t>
            </a:r>
            <a:r>
              <a:rPr lang="en-US" altLang="zh-CN" b="1" baseline="30000" dirty="0">
                <a:effectLst/>
              </a:rPr>
              <a:t>23 </a:t>
            </a:r>
            <a:r>
              <a:rPr lang="zh-CN" altLang="en-US" dirty="0">
                <a:effectLst/>
              </a:rPr>
              <a:t>我处于两难之间，情愿离世与基督同在，因为那是好得无比的。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</a:t>
            </a:r>
          </a:p>
        </p:txBody>
      </p:sp>
      <p:sp>
        <p:nvSpPr>
          <p:cNvPr id="108547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5" descr="deat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b="0" u="sng" dirty="0">
              <a:solidFill>
                <a:srgbClr val="FFFF00"/>
              </a:solidFill>
              <a:latin typeface="Dominican Small Caps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991600" cy="4800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按照圣经的教导，我们可以做出结论；得救者和没得救者死后都继续存在。（路</a:t>
            </a:r>
            <a:r>
              <a:rPr lang="en-US" altLang="zh-CN" sz="2800" b="1" dirty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 16:19-31)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900" b="1" dirty="0">
              <a:solidFill>
                <a:schemeClr val="bg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人的性命并没有停止，只是肉身和灵魂分开：信徒会去到耶稣那里，而非信徒则去到面临惩罚的地方。</a:t>
            </a:r>
            <a:endParaRPr lang="en-US" b="1" dirty="0">
              <a:solidFill>
                <a:schemeClr val="bg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534400" cy="4267200"/>
          </a:xfrm>
        </p:spPr>
        <p:txBody>
          <a:bodyPr/>
          <a:lstStyle/>
          <a:p>
            <a:pPr marL="533400" indent="-5334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zh-CN" altLang="en-US" b="1" dirty="0">
                <a:latin typeface="Arial"/>
                <a:cs typeface="Arial"/>
              </a:rPr>
              <a:t>天主教的教义讲到人死后，他的永恒地位马上就会知晓，他的灵魂知道上帝对他的判断</a:t>
            </a:r>
            <a:endParaRPr lang="en-US" b="1" dirty="0">
              <a:latin typeface="Arial"/>
              <a:cs typeface="Arial"/>
            </a:endParaRPr>
          </a:p>
          <a:p>
            <a:pPr marL="533400" indent="-533400" algn="l" eaLnBrk="1" hangingPunct="1">
              <a:lnSpc>
                <a:spcPct val="80000"/>
              </a:lnSpc>
              <a:buFont typeface="Arial"/>
              <a:buChar char="•"/>
              <a:defRPr/>
            </a:pPr>
            <a:endParaRPr lang="en-US" sz="1800" b="1" dirty="0">
              <a:latin typeface="Arial"/>
              <a:cs typeface="Arial"/>
            </a:endParaRPr>
          </a:p>
          <a:p>
            <a:pPr marL="533400" indent="-5334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zh-CN" altLang="en-US" b="1" dirty="0">
                <a:latin typeface="Arial"/>
                <a:cs typeface="Arial"/>
              </a:rPr>
              <a:t>灵魂会</a:t>
            </a:r>
            <a:r>
              <a:rPr lang="en-US" altLang="ja-JP" b="1" dirty="0">
                <a:latin typeface="Arial"/>
                <a:cs typeface="Arial"/>
              </a:rPr>
              <a:t>“</a:t>
            </a:r>
            <a:r>
              <a:rPr lang="zh-CN" altLang="en-US" b="1" dirty="0">
                <a:latin typeface="Arial"/>
                <a:cs typeface="Arial"/>
              </a:rPr>
              <a:t>依照个人的因果，自愿地通往天堂，地狱，或是炼狱。”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/>
                <a:cs typeface="Arial"/>
              </a:rPr>
              <a:t>炼狱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12644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2"/>
          <p:cNvSpPr txBox="1">
            <a:spLocks noChangeArrowheads="1"/>
          </p:cNvSpPr>
          <p:nvPr/>
        </p:nvSpPr>
        <p:spPr bwMode="auto">
          <a:xfrm>
            <a:off x="8105775" y="762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174b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0" y="76200"/>
            <a:ext cx="6172200" cy="519113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bg2"/>
              </a:gs>
              <a:gs pos="100000">
                <a:srgbClr val="9933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天主教徒的称义观</a:t>
            </a: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465138" y="1695450"/>
            <a:ext cx="9144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1316" name="Rectangle 5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17" name="Rectangle 6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18" name="Rectangle 7"/>
          <p:cNvSpPr>
            <a:spLocks noChangeArrowheads="1"/>
          </p:cNvSpPr>
          <p:nvPr/>
        </p:nvSpPr>
        <p:spPr bwMode="auto">
          <a:xfrm>
            <a:off x="465138" y="169545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74295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1319" name="Rectangle 8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20" name="Rectangle 9"/>
          <p:cNvSpPr>
            <a:spLocks noChangeArrowheads="1"/>
          </p:cNvSpPr>
          <p:nvPr/>
        </p:nvSpPr>
        <p:spPr bwMode="auto">
          <a:xfrm>
            <a:off x="1938338" y="-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21" name="Rectangle 11"/>
          <p:cNvSpPr>
            <a:spLocks noChangeArrowheads="1"/>
          </p:cNvSpPr>
          <p:nvPr/>
        </p:nvSpPr>
        <p:spPr bwMode="auto">
          <a:xfrm>
            <a:off x="1933575" y="121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22" name="Rectangle 14"/>
          <p:cNvSpPr>
            <a:spLocks noChangeArrowheads="1"/>
          </p:cNvSpPr>
          <p:nvPr/>
        </p:nvSpPr>
        <p:spPr bwMode="auto">
          <a:xfrm>
            <a:off x="1933575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41323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09600"/>
            <a:ext cx="8582025" cy="6181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4" name="Text Box 15"/>
          <p:cNvSpPr txBox="1">
            <a:spLocks noChangeArrowheads="1"/>
          </p:cNvSpPr>
          <p:nvPr/>
        </p:nvSpPr>
        <p:spPr bwMode="auto">
          <a:xfrm>
            <a:off x="838200" y="1981200"/>
            <a:ext cx="1828800" cy="46990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200">
                <a:solidFill>
                  <a:srgbClr val="000000"/>
                </a:solidFill>
                <a:ea typeface="宋体" charset="0"/>
                <a:cs typeface="宋体" charset="0"/>
              </a:rPr>
              <a:t>  没有义人，连一个也没有</a:t>
            </a:r>
            <a:r>
              <a:rPr lang="en-GB" altLang="zh-CN" sz="120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GB" sz="1200">
                <a:solidFill>
                  <a:srgbClr val="000000"/>
                </a:solidFill>
                <a:ea typeface="宋体" charset="0"/>
                <a:cs typeface="宋体" charset="0"/>
              </a:rPr>
              <a:t>                         罗三</a:t>
            </a:r>
            <a:r>
              <a:rPr lang="en-GB" altLang="zh-CN" sz="1200">
                <a:solidFill>
                  <a:srgbClr val="000000"/>
                </a:solidFill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41325" name="Text Box 16"/>
          <p:cNvSpPr txBox="1">
            <a:spLocks noChangeArrowheads="1"/>
          </p:cNvSpPr>
          <p:nvPr/>
        </p:nvSpPr>
        <p:spPr bwMode="auto">
          <a:xfrm>
            <a:off x="838200" y="2478088"/>
            <a:ext cx="225425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自以为义</a:t>
            </a:r>
          </a:p>
        </p:txBody>
      </p:sp>
      <p:sp>
        <p:nvSpPr>
          <p:cNvPr id="141326" name="Text Box 18"/>
          <p:cNvSpPr txBox="1">
            <a:spLocks noChangeArrowheads="1"/>
          </p:cNvSpPr>
          <p:nvPr/>
        </p:nvSpPr>
        <p:spPr bwMode="auto">
          <a:xfrm rot="-4843071">
            <a:off x="2076450" y="3943350"/>
            <a:ext cx="14859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水的洗礼</a:t>
            </a:r>
          </a:p>
        </p:txBody>
      </p:sp>
      <p:sp>
        <p:nvSpPr>
          <p:cNvPr id="141327" name="Text Box 17"/>
          <p:cNvSpPr txBox="1">
            <a:spLocks noChangeArrowheads="1"/>
          </p:cNvSpPr>
          <p:nvPr/>
        </p:nvSpPr>
        <p:spPr bwMode="auto">
          <a:xfrm>
            <a:off x="801688" y="2819400"/>
            <a:ext cx="2193925" cy="652463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200">
                <a:solidFill>
                  <a:srgbClr val="000000"/>
                </a:solidFill>
                <a:ea typeface="宋体" charset="0"/>
                <a:cs typeface="宋体" charset="0"/>
              </a:rPr>
              <a:t>他就救了我们，并不是由于我们所行的义，而是照着他的怜悯。多三</a:t>
            </a:r>
            <a:r>
              <a:rPr lang="en-GB" altLang="zh-CN" sz="1200">
                <a:solidFill>
                  <a:srgbClr val="000000"/>
                </a:solidFill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41328" name="Text Box 19"/>
          <p:cNvSpPr txBox="1">
            <a:spLocks noChangeArrowheads="1"/>
          </p:cNvSpPr>
          <p:nvPr/>
        </p:nvSpPr>
        <p:spPr bwMode="auto">
          <a:xfrm>
            <a:off x="877888" y="6315075"/>
            <a:ext cx="8001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b="1">
                <a:solidFill>
                  <a:srgbClr val="000000"/>
                </a:solidFill>
                <a:ea typeface="宋体" charset="0"/>
                <a:cs typeface="宋体" charset="0"/>
              </a:rPr>
              <a:t>罗马天主教会的称义图观</a:t>
            </a:r>
          </a:p>
        </p:txBody>
      </p:sp>
      <p:sp>
        <p:nvSpPr>
          <p:cNvPr id="141329" name="Text Box 20"/>
          <p:cNvSpPr txBox="1">
            <a:spLocks noChangeArrowheads="1"/>
          </p:cNvSpPr>
          <p:nvPr/>
        </p:nvSpPr>
        <p:spPr bwMode="auto">
          <a:xfrm>
            <a:off x="877888" y="5194300"/>
            <a:ext cx="18288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注定下地狱</a:t>
            </a:r>
            <a:b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没有恩典</a:t>
            </a:r>
          </a:p>
        </p:txBody>
      </p:sp>
      <p:sp>
        <p:nvSpPr>
          <p:cNvPr id="141330" name="Text Box 21"/>
          <p:cNvSpPr txBox="1">
            <a:spLocks noChangeArrowheads="1"/>
          </p:cNvSpPr>
          <p:nvPr/>
        </p:nvSpPr>
        <p:spPr bwMode="auto">
          <a:xfrm>
            <a:off x="3886200" y="5715000"/>
            <a:ext cx="11430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800">
                <a:solidFill>
                  <a:srgbClr val="000000"/>
                </a:solidFill>
                <a:ea typeface="宋体" charset="0"/>
                <a:cs typeface="宋体" charset="0"/>
              </a:rPr>
              <a:t>肉身的罪</a:t>
            </a:r>
          </a:p>
        </p:txBody>
      </p:sp>
      <p:sp>
        <p:nvSpPr>
          <p:cNvPr id="141331" name="Text Box 22"/>
          <p:cNvSpPr txBox="1">
            <a:spLocks noChangeArrowheads="1"/>
          </p:cNvSpPr>
          <p:nvPr/>
        </p:nvSpPr>
        <p:spPr bwMode="auto">
          <a:xfrm>
            <a:off x="7315200" y="5791200"/>
            <a:ext cx="1371600" cy="425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在这条线上死送你去地狱</a:t>
            </a:r>
          </a:p>
        </p:txBody>
      </p:sp>
      <p:sp>
        <p:nvSpPr>
          <p:cNvPr id="141332" name="Text Box 23"/>
          <p:cNvSpPr txBox="1">
            <a:spLocks noChangeArrowheads="1"/>
          </p:cNvSpPr>
          <p:nvPr/>
        </p:nvSpPr>
        <p:spPr bwMode="auto">
          <a:xfrm>
            <a:off x="7391400" y="3810000"/>
            <a:ext cx="1371600" cy="474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在这里死送你去炼狱</a:t>
            </a:r>
          </a:p>
        </p:txBody>
      </p:sp>
      <p:sp>
        <p:nvSpPr>
          <p:cNvPr id="141333" name="Text Box 24"/>
          <p:cNvSpPr txBox="1">
            <a:spLocks noChangeArrowheads="1"/>
          </p:cNvSpPr>
          <p:nvPr/>
        </p:nvSpPr>
        <p:spPr bwMode="auto">
          <a:xfrm>
            <a:off x="5638800" y="3395663"/>
            <a:ext cx="1371600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善工与圣事</a:t>
            </a:r>
          </a:p>
        </p:txBody>
      </p:sp>
      <p:sp>
        <p:nvSpPr>
          <p:cNvPr id="141334" name="Text Box 25"/>
          <p:cNvSpPr txBox="1">
            <a:spLocks noChangeArrowheads="1"/>
          </p:cNvSpPr>
          <p:nvPr/>
        </p:nvSpPr>
        <p:spPr bwMode="auto">
          <a:xfrm>
            <a:off x="4343400" y="2895600"/>
            <a:ext cx="1371600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可原谅的罪</a:t>
            </a:r>
          </a:p>
        </p:txBody>
      </p:sp>
      <p:sp>
        <p:nvSpPr>
          <p:cNvPr id="141335" name="Text Box 26"/>
          <p:cNvSpPr txBox="1">
            <a:spLocks noChangeArrowheads="1"/>
          </p:cNvSpPr>
          <p:nvPr/>
        </p:nvSpPr>
        <p:spPr bwMode="auto">
          <a:xfrm>
            <a:off x="4267200" y="2036763"/>
            <a:ext cx="16002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死在这条线上或以上直接送你去天堂</a:t>
            </a:r>
          </a:p>
        </p:txBody>
      </p:sp>
      <p:sp>
        <p:nvSpPr>
          <p:cNvPr id="141336" name="Text Box 27"/>
          <p:cNvSpPr txBox="1">
            <a:spLocks noChangeArrowheads="1"/>
          </p:cNvSpPr>
          <p:nvPr/>
        </p:nvSpPr>
        <p:spPr bwMode="auto">
          <a:xfrm>
            <a:off x="4495800" y="1143000"/>
            <a:ext cx="4191000" cy="808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600">
                <a:solidFill>
                  <a:srgbClr val="000000"/>
                </a:solidFill>
                <a:ea typeface="宋体" charset="0"/>
                <a:cs typeface="宋体" charset="0"/>
              </a:rPr>
              <a:t>那些死于近天堂有多优点的把多余的优点归于梵蒂岡宝。这多余的优点通过赎罪卷与弥撒被散发到那些在炼狱受苦的。</a:t>
            </a:r>
            <a:endParaRPr lang="zh-CN" altLang="en-GB" sz="16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290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76200"/>
            <a:ext cx="6172200" cy="519113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bg2"/>
              </a:gs>
              <a:gs pos="100000">
                <a:srgbClr val="9933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圣经观的称义</a:t>
            </a:r>
          </a:p>
        </p:txBody>
      </p:sp>
      <p:sp>
        <p:nvSpPr>
          <p:cNvPr id="143362" name="Rectangle 4"/>
          <p:cNvSpPr>
            <a:spLocks noChangeArrowheads="1"/>
          </p:cNvSpPr>
          <p:nvPr/>
        </p:nvSpPr>
        <p:spPr bwMode="auto">
          <a:xfrm>
            <a:off x="465138" y="1695450"/>
            <a:ext cx="9144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3363" name="Rectangle 5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4" name="Rectangle 6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5" name="Rectangle 7"/>
          <p:cNvSpPr>
            <a:spLocks noChangeArrowheads="1"/>
          </p:cNvSpPr>
          <p:nvPr/>
        </p:nvSpPr>
        <p:spPr bwMode="auto">
          <a:xfrm>
            <a:off x="465138" y="169545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74295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3366" name="Rectangle 8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7" name="Rectangle 9"/>
          <p:cNvSpPr>
            <a:spLocks noChangeArrowheads="1"/>
          </p:cNvSpPr>
          <p:nvPr/>
        </p:nvSpPr>
        <p:spPr bwMode="auto">
          <a:xfrm>
            <a:off x="1938338" y="-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8" name="Rectangle 10"/>
          <p:cNvSpPr>
            <a:spLocks noChangeArrowheads="1"/>
          </p:cNvSpPr>
          <p:nvPr/>
        </p:nvSpPr>
        <p:spPr bwMode="auto">
          <a:xfrm>
            <a:off x="1933575" y="121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9" name="Rectangle 11"/>
          <p:cNvSpPr>
            <a:spLocks noChangeArrowheads="1"/>
          </p:cNvSpPr>
          <p:nvPr/>
        </p:nvSpPr>
        <p:spPr bwMode="auto">
          <a:xfrm>
            <a:off x="1933575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70" name="Rectangle 14"/>
          <p:cNvSpPr>
            <a:spLocks noChangeArrowheads="1"/>
          </p:cNvSpPr>
          <p:nvPr/>
        </p:nvSpPr>
        <p:spPr bwMode="auto">
          <a:xfrm>
            <a:off x="1933575" y="1743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43371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839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2" name="Text Box 17"/>
          <p:cNvSpPr txBox="1">
            <a:spLocks noChangeArrowheads="1"/>
          </p:cNvSpPr>
          <p:nvPr/>
        </p:nvSpPr>
        <p:spPr bwMode="auto">
          <a:xfrm>
            <a:off x="304800" y="1905000"/>
            <a:ext cx="22098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400" b="1">
                <a:solidFill>
                  <a:srgbClr val="000000"/>
                </a:solidFill>
                <a:ea typeface="宋体" charset="0"/>
                <a:cs typeface="宋体" charset="0"/>
              </a:rPr>
              <a:t>神的义</a:t>
            </a: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腓三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9</a:t>
            </a:r>
            <a:b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罗五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17</a:t>
            </a:r>
            <a:b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林后五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21</a:t>
            </a:r>
          </a:p>
        </p:txBody>
      </p:sp>
      <p:sp>
        <p:nvSpPr>
          <p:cNvPr id="143373" name="Text Box 18"/>
          <p:cNvSpPr txBox="1">
            <a:spLocks noChangeArrowheads="1"/>
          </p:cNvSpPr>
          <p:nvPr/>
        </p:nvSpPr>
        <p:spPr bwMode="auto">
          <a:xfrm>
            <a:off x="3352800" y="1524000"/>
            <a:ext cx="1447800" cy="573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ea typeface="宋体" charset="0"/>
                <a:cs typeface="宋体" charset="0"/>
              </a:rPr>
              <a:t>成圣</a:t>
            </a:r>
            <a:endParaRPr lang="zh-CN" altLang="en-GB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74" name="Text Box 19"/>
          <p:cNvSpPr txBox="1">
            <a:spLocks noChangeArrowheads="1"/>
          </p:cNvSpPr>
          <p:nvPr/>
        </p:nvSpPr>
        <p:spPr bwMode="auto">
          <a:xfrm>
            <a:off x="3429000" y="2209800"/>
            <a:ext cx="12954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称义</a:t>
            </a:r>
          </a:p>
        </p:txBody>
      </p:sp>
      <p:sp>
        <p:nvSpPr>
          <p:cNvPr id="143375" name="Text Box 20"/>
          <p:cNvSpPr txBox="1">
            <a:spLocks noChangeArrowheads="1"/>
          </p:cNvSpPr>
          <p:nvPr/>
        </p:nvSpPr>
        <p:spPr bwMode="auto">
          <a:xfrm>
            <a:off x="685800" y="6019800"/>
            <a:ext cx="8001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b="1">
                <a:solidFill>
                  <a:srgbClr val="000000"/>
                </a:solidFill>
                <a:ea typeface="宋体" charset="0"/>
                <a:cs typeface="宋体" charset="0"/>
              </a:rPr>
              <a:t>圣经的称义图观</a:t>
            </a:r>
          </a:p>
        </p:txBody>
      </p:sp>
      <p:sp>
        <p:nvSpPr>
          <p:cNvPr id="143376" name="Text Box 21"/>
          <p:cNvSpPr txBox="1">
            <a:spLocks noChangeArrowheads="1"/>
          </p:cNvSpPr>
          <p:nvPr/>
        </p:nvSpPr>
        <p:spPr bwMode="auto">
          <a:xfrm>
            <a:off x="304800" y="4876800"/>
            <a:ext cx="17526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注定下地狱</a:t>
            </a:r>
            <a:b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死在灵里</a:t>
            </a:r>
          </a:p>
        </p:txBody>
      </p:sp>
      <p:sp>
        <p:nvSpPr>
          <p:cNvPr id="143377" name="Text Box 22"/>
          <p:cNvSpPr txBox="1">
            <a:spLocks noChangeArrowheads="1"/>
          </p:cNvSpPr>
          <p:nvPr/>
        </p:nvSpPr>
        <p:spPr bwMode="auto">
          <a:xfrm rot="-4843071">
            <a:off x="1700213" y="4024313"/>
            <a:ext cx="1473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信基督</a:t>
            </a:r>
          </a:p>
        </p:txBody>
      </p:sp>
      <p:sp>
        <p:nvSpPr>
          <p:cNvPr id="143378" name="Text Box 23"/>
          <p:cNvSpPr txBox="1">
            <a:spLocks noChangeArrowheads="1"/>
          </p:cNvSpPr>
          <p:nvPr/>
        </p:nvSpPr>
        <p:spPr bwMode="auto">
          <a:xfrm>
            <a:off x="7162800" y="1093788"/>
            <a:ext cx="1295400" cy="573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800">
                <a:solidFill>
                  <a:srgbClr val="000000"/>
                </a:solidFill>
                <a:ea typeface="宋体" charset="0"/>
                <a:cs typeface="宋体" charset="0"/>
              </a:rPr>
              <a:t>荣耀</a:t>
            </a:r>
          </a:p>
        </p:txBody>
      </p:sp>
      <p:sp>
        <p:nvSpPr>
          <p:cNvPr id="143379" name="Text Box 24"/>
          <p:cNvSpPr txBox="1">
            <a:spLocks noChangeArrowheads="1"/>
          </p:cNvSpPr>
          <p:nvPr/>
        </p:nvSpPr>
        <p:spPr bwMode="auto">
          <a:xfrm>
            <a:off x="5410200" y="877888"/>
            <a:ext cx="1752600" cy="5603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ea typeface="宋体" charset="0"/>
                <a:cs typeface="宋体" charset="0"/>
              </a:rPr>
              <a:t>死于神的义使你合格地近天堂。约五</a:t>
            </a:r>
            <a:r>
              <a:rPr lang="en-US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24</a:t>
            </a:r>
            <a:endParaRPr lang="en-GB" altLang="zh-CN" sz="14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80" name="Text Box 25"/>
          <p:cNvSpPr txBox="1">
            <a:spLocks noChangeArrowheads="1"/>
          </p:cNvSpPr>
          <p:nvPr/>
        </p:nvSpPr>
        <p:spPr bwMode="auto">
          <a:xfrm>
            <a:off x="5715000" y="1295400"/>
            <a:ext cx="762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3381" name="Text Box 26"/>
          <p:cNvSpPr txBox="1">
            <a:spLocks noChangeArrowheads="1"/>
          </p:cNvSpPr>
          <p:nvPr/>
        </p:nvSpPr>
        <p:spPr bwMode="auto">
          <a:xfrm>
            <a:off x="6781800" y="5318125"/>
            <a:ext cx="1752600" cy="854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ea typeface="宋体" charset="0"/>
                <a:cs typeface="宋体" charset="0"/>
              </a:rPr>
              <a:t>没有信靠基督而死送你去地狱。约十二</a:t>
            </a:r>
            <a:r>
              <a:rPr lang="en-US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48</a:t>
            </a:r>
            <a:endParaRPr lang="en-GB" altLang="zh-CN" sz="14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82" name="Text Box 27"/>
          <p:cNvSpPr txBox="1">
            <a:spLocks noChangeArrowheads="1"/>
          </p:cNvSpPr>
          <p:nvPr/>
        </p:nvSpPr>
        <p:spPr bwMode="auto">
          <a:xfrm>
            <a:off x="3276600" y="2895600"/>
            <a:ext cx="51816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ea typeface="宋体" charset="0"/>
                <a:cs typeface="宋体" charset="0"/>
              </a:rPr>
              <a:t>称义是个神给永久的定案来宣称罪人因他对基督的信而成为义。这使神继续地看这罪人为义，即使他继续地犯罪。称义的根基是在于基督的义所以罪和善工在它没有效果。一个人只有神的义而注定去天堂，或者他被前最并且注定去地狱。神的义是以礼物给凡所相信神的独一为他们的罪的供应：就是耶稣替他们死来完整地付了代价与惩罚。参罗三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21-26, </a:t>
            </a:r>
            <a:r>
              <a:rPr lang="zh-CN" altLang="en-US" sz="1600">
                <a:solidFill>
                  <a:srgbClr val="000000"/>
                </a:solidFill>
                <a:ea typeface="宋体" charset="0"/>
                <a:cs typeface="宋体" charset="0"/>
              </a:rPr>
              <a:t>四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2-9, </a:t>
            </a:r>
            <a:r>
              <a:rPr lang="zh-CN" altLang="en-US" sz="1600">
                <a:solidFill>
                  <a:srgbClr val="000000"/>
                </a:solidFill>
                <a:ea typeface="宋体" charset="0"/>
                <a:cs typeface="宋体" charset="0"/>
              </a:rPr>
              <a:t>弗二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1-10.</a:t>
            </a:r>
            <a:endParaRPr lang="en-GB" altLang="zh-CN" sz="16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83" name="Text Box 2"/>
          <p:cNvSpPr txBox="1">
            <a:spLocks noChangeArrowheads="1"/>
          </p:cNvSpPr>
          <p:nvPr/>
        </p:nvSpPr>
        <p:spPr bwMode="auto">
          <a:xfrm>
            <a:off x="8105775" y="762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174c</a:t>
            </a:r>
          </a:p>
        </p:txBody>
      </p:sp>
    </p:spTree>
    <p:extLst>
      <p:ext uri="{BB962C8B-B14F-4D97-AF65-F5344CB8AC3E}">
        <p14:creationId xmlns:p14="http://schemas.microsoft.com/office/powerpoint/2010/main" val="110914987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sz="5400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763000" cy="2057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b="1" dirty="0">
                <a:latin typeface="Arial"/>
              </a:rPr>
              <a:t>人在炼狱所接受的惩罚是短暂的，是为那些还没完全被赦免的人所预备的。</a:t>
            </a:r>
            <a:endParaRPr lang="en-US" altLang="zh-CN" sz="4400" b="1" dirty="0">
              <a:latin typeface="Arial"/>
              <a:ea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他们身上还有可宽恕之罪，可以通过以下三方面得到完全的赦免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824" y="37338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上帝施于无条件的赦免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514350" indent="-514350" algn="l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受苦难和能够表现出忏悔的行为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514350" indent="-514350" algn="l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悔悟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8" descr="purgatory-pergatory-purget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0" y="386238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4" name="Picture 9" descr="purgatory-pergatory-purge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7848600" cy="426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12"/>
          <p:cNvSpPr txBox="1">
            <a:spLocks noChangeArrowheads="1"/>
          </p:cNvSpPr>
          <p:nvPr/>
        </p:nvSpPr>
        <p:spPr bwMode="auto">
          <a:xfrm>
            <a:off x="152400" y="4311650"/>
            <a:ext cx="8915400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天主教徒相信耶稣告诉圣女，大格特鲁德，</a:t>
            </a:r>
            <a:r>
              <a:rPr lang="en-US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zh-CN" altLang="en-US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以下祷告可以使一千个灵魂从炼狱中被释放：</a:t>
            </a:r>
            <a:endParaRPr lang="en-US" b="1" dirty="0"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050" b="1" dirty="0"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lang="zh-CN" alt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永恒的父</a:t>
            </a:r>
            <a:r>
              <a:rPr 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zh-CN" alt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我献上您圣子，耶稣，最宝贵的血，同心与全球一起做弥撒信徒，为着炼狱所有的灵魂祷告。阿门。”</a:t>
            </a:r>
            <a:endParaRPr lang="en-US" b="1" dirty="0"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0836" name="TextBox 5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610600" cy="3352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b="1" dirty="0">
                <a:latin typeface="Arial"/>
                <a:ea typeface="宋体" charset="0"/>
              </a:rPr>
              <a:t>新教徒拒绝炼狱的理论，因为这理论属于杜撰，并不是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范典。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altLang="zh-CN" sz="1600" b="1" dirty="0">
              <a:latin typeface="Arial"/>
              <a:ea typeface="宋体" charset="0"/>
              <a:cs typeface="Arial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这也意味着得救是可以靠人的行为，跟圣经的教导是相反的。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22883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8915400" cy="4800600"/>
          </a:xfrm>
        </p:spPr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sz="2800" b="1" u="sng" dirty="0">
                <a:latin typeface="Arial"/>
                <a:ea typeface="宋体" charset="0"/>
                <a:cs typeface="Arial"/>
              </a:rPr>
              <a:t>即刻复活</a:t>
            </a:r>
            <a:endParaRPr lang="en-US" altLang="zh-CN" sz="2800" b="1" u="sng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这是</a:t>
            </a:r>
            <a:r>
              <a:rPr lang="zh-CN" altLang="en-US" sz="2800" b="1" dirty="0">
                <a:latin typeface="Arial"/>
                <a:ea typeface="宋体" charset="0"/>
              </a:rPr>
              <a:t>一个近几年来比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较新颖和有创意的概念。</a:t>
            </a:r>
            <a:endParaRPr lang="en-SG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它教导信徒一旦死亡，就立即领受了复活的新身体。戴维斯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主张保罗对复活持有两个不同的概念：一个可见于林前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15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，而另一个则是在林后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5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。</a:t>
            </a:r>
            <a:endParaRPr lang="en-SG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以林后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5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来说，保罗已不再相信有一个死后复活前暂时的状态，而是即刻进入最后复活了的状态。</a:t>
            </a:r>
            <a:endParaRPr lang="en-US" sz="4000" b="1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没有任何事</a:t>
            </a:r>
            <a:r>
              <a:rPr lang="zh-CN" altLang="en-US" sz="2800" dirty="0">
                <a:effectLst/>
              </a:rPr>
              <a:t>能叫我们与　神的爱隔绝，甚至是死亡。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罗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8:38-39)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信徒不需对死亡感到恐惧，因为耶稣已经战胜死亡，而且他与我们同在。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诗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23:4)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死亡会马上把我们带到耶稣主耶稣的当中。我们无论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生或死，都在耶稣当中。就只有这两种现象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5:6-8)</a:t>
            </a:r>
            <a:br>
              <a:rPr lang="en-US" altLang="zh-CN" sz="2800" b="1" dirty="0">
                <a:latin typeface="Arial"/>
                <a:ea typeface="宋体" charset="0"/>
                <a:cs typeface="Arial"/>
              </a:rPr>
            </a:br>
            <a:endParaRPr lang="en-US" altLang="zh-CN" sz="20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26979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5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Arial" charset="0"/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1752600"/>
          </a:xfrm>
        </p:spPr>
        <p:txBody>
          <a:bodyPr/>
          <a:lstStyle/>
          <a:p>
            <a:r>
              <a:rPr lang="zh-CN" altLang="en-US" sz="5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死亡之星</a:t>
            </a:r>
            <a:endParaRPr lang="en-US" sz="5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3" name="Picture 4" descr="Death Star in Star W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357313"/>
            <a:ext cx="54864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0583" y="2117"/>
            <a:ext cx="5559425" cy="6858000"/>
            <a:chOff x="0" y="0"/>
            <a:chExt cx="5559425" cy="6858000"/>
          </a:xfrm>
        </p:grpSpPr>
        <p:pic>
          <p:nvPicPr>
            <p:cNvPr id="6" name="Picture 5" descr="death_star_brainstorming.m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5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Callout 1"/>
            <p:cNvSpPr/>
            <p:nvPr/>
          </p:nvSpPr>
          <p:spPr bwMode="auto">
            <a:xfrm>
              <a:off x="304800" y="0"/>
              <a:ext cx="3200400" cy="1981200"/>
            </a:xfrm>
            <a:prstGeom prst="wedgeEllipseCallout">
              <a:avLst>
                <a:gd name="adj1" fmla="val 54067"/>
                <a:gd name="adj2" fmla="val 75433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685800" y="152400"/>
              <a:ext cx="25908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9pPr>
            </a:lstStyle>
            <a:p>
              <a:r>
                <a:rPr lang="zh-CN" altLang="en-US" sz="2800" dirty="0"/>
                <a:t>同胞们，干得好！</a:t>
              </a:r>
              <a:endParaRPr lang="en-SG" altLang="zh-CN" sz="2800" dirty="0"/>
            </a:p>
            <a:p>
              <a:r>
                <a:rPr lang="zh-CN" altLang="en-US" sz="2800" dirty="0"/>
                <a:t>让我们采取一些行动！</a:t>
              </a:r>
              <a:endParaRPr lang="en-SG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36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610600" cy="1695450"/>
          </a:xfrm>
        </p:spPr>
        <p:txBody>
          <a:bodyPr/>
          <a:lstStyle/>
          <a:p>
            <a:pPr eaLnBrk="1" hangingPunct="1"/>
            <a:r>
              <a:rPr lang="en-US" sz="8800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末世论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29518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5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Arial" charset="0"/>
            </a:endParaRP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2667000"/>
          </a:xfrm>
        </p:spPr>
        <p:txBody>
          <a:bodyPr/>
          <a:lstStyle/>
          <a:p>
            <a:r>
              <a:rPr lang="zh-CN" altLang="en-US" dirty="0">
                <a:solidFill>
                  <a:srgbClr val="212121"/>
                </a:solidFill>
                <a:latin typeface="Arial Unicode MS"/>
                <a:ea typeface="inherit"/>
              </a:rPr>
              <a:t>阿</a:t>
            </a:r>
            <a:r>
              <a:rPr lang="zh-CN" altLang="en-US" dirty="0">
                <a:solidFill>
                  <a:schemeClr val="bg1"/>
                </a:solidFill>
                <a:latin typeface="Arial Unicode MS"/>
                <a:ea typeface="inherit"/>
              </a:rPr>
              <a:t>阿塞拜疆，</a:t>
            </a:r>
            <a:r>
              <a:rPr lang="zh-CN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巴库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b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dirty="0">
                <a:solidFill>
                  <a:schemeClr val="bg1"/>
                </a:solidFill>
                <a:latin typeface="Arial Unicode MS"/>
                <a:ea typeface="inherit"/>
              </a:rPr>
              <a:t>的一间新酒店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4" descr="death-star-hotel-300x2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4724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 descr="death-star-hotel-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0"/>
            <a:ext cx="508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itle 1"/>
          <p:cNvSpPr txBox="1">
            <a:spLocks/>
          </p:cNvSpPr>
          <p:nvPr/>
        </p:nvSpPr>
        <p:spPr bwMode="auto">
          <a:xfrm>
            <a:off x="4953000" y="5257800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charset="0"/>
              </a:rPr>
              <a:t>死亡之星</a:t>
            </a:r>
            <a:endParaRPr lang="en-SG" altLang="zh-CN" sz="4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charset="0"/>
              </a:rPr>
              <a:t>大酒店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8DE6B2-2A51-4D28-B8B3-16182CE2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483"/>
            <a:ext cx="17634" cy="28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e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死亡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  <a:solidFill>
            <a:schemeClr val="bg2"/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 charset="0"/>
                <a:ea typeface="宋体" charset="0"/>
                <a:cs typeface="宋体" charset="0"/>
              </a:rPr>
              <a:t>小组讨论</a:t>
            </a:r>
            <a:r>
              <a:rPr lang="en-US" altLang="zh-CN" b="1" u="sng" dirty="0">
                <a:latin typeface="Arial" charset="0"/>
                <a:ea typeface="宋体" charset="0"/>
                <a:cs typeface="宋体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大多数的人都忌讳思想或讲述关于死亡的话题。为什么？</a:t>
            </a:r>
            <a:endParaRPr lang="en-US" altLang="zh-CN" sz="2400" b="1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死亡是真实的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2209800"/>
          </a:xfrm>
        </p:spPr>
        <p:txBody>
          <a:bodyPr/>
          <a:lstStyle/>
          <a:p>
            <a:pPr marL="539750" indent="-539750" algn="l"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每个人最终都会死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生老病死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意外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战争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谋杀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天灾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饥荒等等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)</a:t>
            </a:r>
          </a:p>
          <a:p>
            <a:pPr marL="539750" indent="-539750" algn="l"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没有一个人可以不面对死亡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1676400" y="4953000"/>
            <a:ext cx="7388087" cy="1569660"/>
          </a:xfrm>
          <a:prstGeom prst="rect">
            <a:avLst/>
          </a:prstGeom>
          <a:solidFill>
            <a:srgbClr val="000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“…</a:t>
            </a:r>
            <a:r>
              <a:rPr lang="zh-CN" altLang="en-US" sz="3200" dirty="0">
                <a:solidFill>
                  <a:srgbClr val="FFFFFF"/>
                </a:solidFill>
                <a:ea typeface="宋体" charset="0"/>
                <a:cs typeface="宋体" charset="0"/>
              </a:rPr>
              <a:t>人人都要死一次，</a:t>
            </a:r>
            <a:endParaRPr lang="en-SG" altLang="zh-CN" sz="3200" dirty="0">
              <a:solidFill>
                <a:srgbClr val="FFFFFF"/>
              </a:solidFill>
              <a:ea typeface="宋体" charset="0"/>
              <a:cs typeface="宋体" charset="0"/>
            </a:endParaRPr>
          </a:p>
          <a:p>
            <a:pPr algn="r" eaLnBrk="1" hangingPunct="1"/>
            <a:r>
              <a:rPr lang="zh-CN" altLang="en-US" sz="3200" dirty="0">
                <a:solidFill>
                  <a:srgbClr val="FFFFFF"/>
                </a:solidFill>
                <a:ea typeface="宋体" charset="0"/>
                <a:cs typeface="宋体" charset="0"/>
              </a:rPr>
              <a:t>死后还有审判。</a:t>
            </a:r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” </a:t>
            </a:r>
            <a:b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</a:br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(</a:t>
            </a:r>
            <a:r>
              <a:rPr lang="zh-CN" altLang="en-US" sz="3200" dirty="0">
                <a:solidFill>
                  <a:srgbClr val="FFFFFF"/>
                </a:solidFill>
                <a:ea typeface="宋体" charset="0"/>
                <a:cs typeface="宋体" charset="0"/>
              </a:rPr>
              <a:t>希</a:t>
            </a:r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 9:27)</a:t>
            </a:r>
            <a:endParaRPr lang="en-US" altLang="zh-CN" sz="3200" dirty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pic>
        <p:nvPicPr>
          <p:cNvPr id="64516" name="Picture 6" descr="death all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3" y="4348609"/>
            <a:ext cx="3060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47781" y="3109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ath_tunnel.jpg"/>
          <p:cNvPicPr>
            <a:picLocks noChangeAspect="1"/>
          </p:cNvPicPr>
          <p:nvPr/>
        </p:nvPicPr>
        <p:blipFill rotWithShape="1"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0" t="7542" r="8091" b="76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死亡的种类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三大种类</a:t>
            </a: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: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u="sng" dirty="0">
                <a:solidFill>
                  <a:srgbClr val="CCFFCC"/>
                </a:solidFill>
                <a:latin typeface="Arial" charset="0"/>
                <a:ea typeface="宋体" charset="0"/>
                <a:cs typeface="宋体" charset="0"/>
              </a:rPr>
              <a:t>肉体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的死王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: 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肉体与灵魂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隔离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굴림" charset="0"/>
                <a:cs typeface="宋体" charset="0"/>
              </a:rPr>
              <a:t>创</a:t>
            </a:r>
            <a:r>
              <a:rPr lang="en-US" altLang="ko-KR" sz="2800" b="1" dirty="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 35:18-19;</a:t>
            </a:r>
            <a:r>
              <a:rPr lang="en-US" altLang="ko-KR" sz="2800" b="1" dirty="0">
                <a:latin typeface="Arial" charset="0"/>
                <a:ea typeface="굴림" charset="0"/>
                <a:cs typeface="굴림" charset="0"/>
              </a:rPr>
              <a:t> </a:t>
            </a:r>
            <a:r>
              <a:rPr lang="zh-CN" altLang="en-US" sz="2800" b="1" dirty="0">
                <a:latin typeface="Arial" charset="0"/>
                <a:ea typeface="宋体" charset="0"/>
                <a:cs typeface="굴림" charset="0"/>
              </a:rPr>
              <a:t>传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12:7; 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雅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2:26</a:t>
            </a:r>
            <a:r>
              <a:rPr lang="en-US" altLang="ko-KR" sz="2800" b="1" dirty="0">
                <a:latin typeface="Arial" charset="0"/>
                <a:ea typeface="宋体" charset="0"/>
                <a:cs typeface="宋体" charset="0"/>
              </a:rPr>
              <a:t>)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/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endParaRPr lang="en-US" altLang="zh-CN" sz="1200" b="1" dirty="0">
              <a:latin typeface="Arial" charset="0"/>
              <a:ea typeface="宋体" charset="0"/>
              <a:cs typeface="宋体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u="sng" dirty="0">
                <a:solidFill>
                  <a:srgbClr val="CCFFCC"/>
                </a:solidFill>
                <a:latin typeface="Arial" charset="0"/>
                <a:ea typeface="宋体" charset="0"/>
                <a:cs typeface="宋体" charset="0"/>
              </a:rPr>
              <a:t>属灵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的死亡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: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人与上帝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隔离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弗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2:1-2)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endParaRPr lang="en-US" altLang="zh-CN" sz="1200" b="1" dirty="0">
              <a:latin typeface="Arial" charset="0"/>
              <a:ea typeface="宋体" charset="0"/>
              <a:cs typeface="宋体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u="sng" dirty="0">
                <a:solidFill>
                  <a:srgbClr val="CCFFCC"/>
                </a:solidFill>
                <a:latin typeface="Arial" charset="0"/>
                <a:ea typeface="宋体" charset="0"/>
                <a:cs typeface="宋体" charset="0"/>
              </a:rPr>
              <a:t>第二次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的死亡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: (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永恒的死亡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)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人与上帝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隔离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后，面对永远的审判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启</a:t>
            </a:r>
            <a:r>
              <a:rPr lang="en-US" altLang="ko-KR" sz="2800" b="1" dirty="0">
                <a:latin typeface="Arial" charset="0"/>
                <a:ea typeface="宋体" charset="0"/>
                <a:cs typeface="宋体" charset="0"/>
              </a:rPr>
              <a:t> 20:14;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21:8)  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endParaRPr lang="en-US" altLang="zh-CN" sz="2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肉体的死王</a:t>
            </a:r>
            <a:endParaRPr lang="en-US" altLang="ko-KR" b="0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458200" cy="2590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800" b="1" dirty="0">
                <a:latin typeface="Arial"/>
                <a:ea typeface="宋体" charset="0"/>
                <a:cs typeface="Arial"/>
              </a:rPr>
              <a:t>“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既然死亡真实又无可避免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,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它其实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非自然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.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当上帝创造天地的时候，死亡并不是创造的一部分。所有，死亡最终会被克服。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林前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 15:26)" 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-15240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Paul Benware,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了解末世预言（</a:t>
            </a:r>
            <a:r>
              <a:rPr lang="en-US" altLang="ko-K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Understanding End Times Prophecy</a:t>
            </a:r>
            <a:r>
              <a:rPr lang="zh-CN" alt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）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, 346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页</a:t>
            </a:r>
            <a:endParaRPr lang="en-US" altLang="ko-KR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288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u="sng" dirty="0">
                <a:latin typeface="Arial" charset="0"/>
                <a:ea typeface="宋体" charset="0"/>
                <a:cs typeface="宋体" charset="0"/>
              </a:rPr>
              <a:t>自然或非自然</a:t>
            </a:r>
            <a:r>
              <a:rPr lang="en-US" altLang="zh-CN" u="sng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ko-KR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buFont typeface="Wingdings" charset="0"/>
              <a:buNone/>
              <a:defRPr/>
            </a:pP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68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6" grpId="0" build="p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hirlpool 2">
    <a:dk1>
      <a:srgbClr val="000066"/>
    </a:dk1>
    <a:lt1>
      <a:srgbClr val="FFFFFF"/>
    </a:lt1>
    <a:dk2>
      <a:srgbClr val="6699FF"/>
    </a:dk2>
    <a:lt2>
      <a:srgbClr val="CCFFFF"/>
    </a:lt2>
    <a:accent1>
      <a:srgbClr val="CC99FF"/>
    </a:accent1>
    <a:accent2>
      <a:srgbClr val="9999FF"/>
    </a:accent2>
    <a:accent3>
      <a:srgbClr val="B8CAFF"/>
    </a:accent3>
    <a:accent4>
      <a:srgbClr val="DADADA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ppt/theme/themeOverride2.xml><?xml version="1.0" encoding="utf-8"?>
<a:themeOverride xmlns:a="http://schemas.openxmlformats.org/drawingml/2006/main">
  <a:clrScheme name="Whirlpool 2">
    <a:dk1>
      <a:srgbClr val="000066"/>
    </a:dk1>
    <a:lt1>
      <a:srgbClr val="FFFFFF"/>
    </a:lt1>
    <a:dk2>
      <a:srgbClr val="6699FF"/>
    </a:dk2>
    <a:lt2>
      <a:srgbClr val="CCFFFF"/>
    </a:lt2>
    <a:accent1>
      <a:srgbClr val="CC99FF"/>
    </a:accent1>
    <a:accent2>
      <a:srgbClr val="9999FF"/>
    </a:accent2>
    <a:accent3>
      <a:srgbClr val="B8CAFF"/>
    </a:accent3>
    <a:accent4>
      <a:srgbClr val="DADADA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7189</TotalTime>
  <Words>1625</Words>
  <Application>Microsoft Macintosh PowerPoint</Application>
  <PresentationFormat>On-screen Show (4:3)</PresentationFormat>
  <Paragraphs>339</Paragraphs>
  <Slides>41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Stream</vt:lpstr>
      <vt:lpstr>Blank Presentation</vt:lpstr>
      <vt:lpstr>1_Blank Presentation</vt:lpstr>
      <vt:lpstr>46_Blank Presentation</vt:lpstr>
      <vt:lpstr>20_Default Design</vt:lpstr>
      <vt:lpstr>6_Blank Presentation</vt:lpstr>
      <vt:lpstr>Whirlpool</vt:lpstr>
      <vt:lpstr>PowerPoint Presentation</vt:lpstr>
      <vt:lpstr>现今很多人都选择逃避而忽视预言</vt:lpstr>
      <vt:lpstr>为何研读末世论课题?</vt:lpstr>
      <vt:lpstr>死亡之星</vt:lpstr>
      <vt:lpstr>阿阿塞拜疆，巴库, 的一间新酒店</vt:lpstr>
      <vt:lpstr>死亡</vt:lpstr>
      <vt:lpstr>死亡是真实的</vt:lpstr>
      <vt:lpstr>死亡的种类</vt:lpstr>
      <vt:lpstr>肉体的死王</vt:lpstr>
      <vt:lpstr>肉体的死王</vt:lpstr>
      <vt:lpstr>肉体的死王</vt:lpstr>
      <vt:lpstr>Death</vt:lpstr>
      <vt:lpstr>对于死亡的响应</vt:lpstr>
      <vt:lpstr>对于死亡的响应</vt:lpstr>
      <vt:lpstr>二百年机器人(1998)</vt:lpstr>
      <vt:lpstr>对于死亡的响应</vt:lpstr>
      <vt:lpstr>对于死亡的响应</vt:lpstr>
      <vt:lpstr>对于死亡的响应</vt:lpstr>
      <vt:lpstr>总结</vt:lpstr>
      <vt:lpstr>死后复活前</vt:lpstr>
      <vt:lpstr>死后复活前</vt:lpstr>
      <vt:lpstr>死后复活前</vt:lpstr>
      <vt:lpstr>死后复活前</vt:lpstr>
      <vt:lpstr>死后复活前</vt:lpstr>
      <vt:lpstr>死后复活前</vt:lpstr>
      <vt:lpstr>乐园的转换</vt:lpstr>
      <vt:lpstr>死后复活前</vt:lpstr>
      <vt:lpstr>死后复活前</vt:lpstr>
      <vt:lpstr>死后复活前</vt:lpstr>
      <vt:lpstr>死后复活前</vt:lpstr>
      <vt:lpstr>死后复活前</vt:lpstr>
      <vt:lpstr>死后复活前</vt:lpstr>
      <vt:lpstr>PowerPoint Presentation</vt:lpstr>
      <vt:lpstr>PowerPoint Presentation</vt:lpstr>
      <vt:lpstr>死后复活前</vt:lpstr>
      <vt:lpstr>PowerPoint Presentation</vt:lpstr>
      <vt:lpstr>死后复活前</vt:lpstr>
      <vt:lpstr>死后复活前</vt:lpstr>
      <vt:lpstr>死后复活前</vt:lpstr>
      <vt:lpstr>Black</vt:lpstr>
      <vt:lpstr>末世论 • BibleStudyDownloads.org</vt:lpstr>
    </vt:vector>
  </TitlesOfParts>
  <Company>Everywhere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Intermediate State</dc:title>
  <dc:creator>Lee En Lyn</dc:creator>
  <cp:lastModifiedBy>Rick Griffith</cp:lastModifiedBy>
  <cp:revision>192</cp:revision>
  <dcterms:created xsi:type="dcterms:W3CDTF">2009-02-24T04:21:28Z</dcterms:created>
  <dcterms:modified xsi:type="dcterms:W3CDTF">2018-03-31T08:45:21Z</dcterms:modified>
</cp:coreProperties>
</file>